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1" r:id="rId6"/>
    <p:sldId id="262" r:id="rId7"/>
    <p:sldId id="268" r:id="rId8"/>
    <p:sldId id="269" r:id="rId9"/>
    <p:sldId id="263" r:id="rId10"/>
    <p:sldId id="272" r:id="rId1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65" d="100"/>
          <a:sy n="65" d="100"/>
        </p:scale>
        <p:origin x="78" y="16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BA82D-AE7E-4E91-B7AC-6F154A1CA5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C0C736-DA00-4C47-98F8-7B4CA99116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2A17EAA-54CC-470D-AB6A-077C62F3B8DA}"/>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5" name="Footer Placeholder 4">
            <a:extLst>
              <a:ext uri="{FF2B5EF4-FFF2-40B4-BE49-F238E27FC236}">
                <a16:creationId xmlns:a16="http://schemas.microsoft.com/office/drawing/2014/main" id="{CBDD2699-0ECA-4BD4-9B53-8C7448BE59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F5890A-B3E7-44BD-BEDD-7371C0218C7E}"/>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142242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F272D-1D4A-4B99-B224-196D9D21DD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C2BFFB-4C82-4598-944F-BA80850DE74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E803F0-1EF4-4165-A3E6-52A3F3DDE44E}"/>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5" name="Footer Placeholder 4">
            <a:extLst>
              <a:ext uri="{FF2B5EF4-FFF2-40B4-BE49-F238E27FC236}">
                <a16:creationId xmlns:a16="http://schemas.microsoft.com/office/drawing/2014/main" id="{B8091983-1137-4150-9D98-B540DA1287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DD1157-BFBF-41B7-8EBA-2354C35531CC}"/>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1704953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A0C46-CF41-4C8B-983C-D34CC6D543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AAC7EA-2EA3-4BB3-BCD9-03E21B2080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6961186-8A52-4946-BC45-F59C8678160C}"/>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5" name="Footer Placeholder 4">
            <a:extLst>
              <a:ext uri="{FF2B5EF4-FFF2-40B4-BE49-F238E27FC236}">
                <a16:creationId xmlns:a16="http://schemas.microsoft.com/office/drawing/2014/main" id="{C46373AA-22E3-44D3-A53F-28D0E5E6D4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54BE50-67C8-4E50-8EE9-1CBBFB804FA3}"/>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3951721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85615-B771-4801-B741-448DC18F34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4AB934-A5FB-48AF-9B35-0581F40D540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54014E-3A3A-41D1-8CD9-7F9F510FD20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44F62B-027E-4538-85AC-CB37FBA98B0F}"/>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6" name="Footer Placeholder 5">
            <a:extLst>
              <a:ext uri="{FF2B5EF4-FFF2-40B4-BE49-F238E27FC236}">
                <a16:creationId xmlns:a16="http://schemas.microsoft.com/office/drawing/2014/main" id="{76AC8F86-A024-4EDF-956D-AF0326AD8C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DC5C2E-6ADF-4084-8421-24F8353C7720}"/>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3838402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3F080-4089-4252-BF03-FA7C66BA0FD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C4B5E3-FEFC-4308-9D10-5BB0A6BE68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9CCE10-789D-4FD1-83CA-8BA472F3BF9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0788D7-6952-463F-ACE8-1738174E6D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C11178-511E-4FA0-B83E-393A5850FEC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277F2F1-74EA-4EE3-86F9-B2F3B9B91EF3}"/>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8" name="Footer Placeholder 7">
            <a:extLst>
              <a:ext uri="{FF2B5EF4-FFF2-40B4-BE49-F238E27FC236}">
                <a16:creationId xmlns:a16="http://schemas.microsoft.com/office/drawing/2014/main" id="{720995EE-B3C3-4819-A129-42035DD437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F801B2C-35A8-48CF-B7BE-83B3345B0A95}"/>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105952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93694-A57B-4874-BB3B-62FBC38646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F47557A-3970-4212-846F-8ED61D7A1E49}"/>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4" name="Footer Placeholder 3">
            <a:extLst>
              <a:ext uri="{FF2B5EF4-FFF2-40B4-BE49-F238E27FC236}">
                <a16:creationId xmlns:a16="http://schemas.microsoft.com/office/drawing/2014/main" id="{1598A729-4986-4172-88C9-101829A81ED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D8F545-B28D-4892-B713-B8BCFF4CE2DD}"/>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3364435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ABA8D5-E042-4110-9F3B-442C411985E5}"/>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3" name="Footer Placeholder 2">
            <a:extLst>
              <a:ext uri="{FF2B5EF4-FFF2-40B4-BE49-F238E27FC236}">
                <a16:creationId xmlns:a16="http://schemas.microsoft.com/office/drawing/2014/main" id="{8F29892B-9132-4937-B743-731009017BD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4173315-7370-4F0E-B79A-2BBB2630AC69}"/>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2569796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BCB0D-5579-4BD9-9FA0-80B13CE3C0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3E925D-BBAD-41A8-8781-B38156546C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6D874B-83A0-4929-B216-D2FEE745A4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BEF467-930A-4BAB-8160-CC001A849ADD}"/>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6" name="Footer Placeholder 5">
            <a:extLst>
              <a:ext uri="{FF2B5EF4-FFF2-40B4-BE49-F238E27FC236}">
                <a16:creationId xmlns:a16="http://schemas.microsoft.com/office/drawing/2014/main" id="{A009C1AF-E8B6-4B4E-B47D-BD8CAEE25B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E2A55A-4257-4212-BFD1-B7C4A5A754E5}"/>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396559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7DC86-DF09-422E-8B99-893FD818AE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2F2447-A779-48E7-A0C5-7410FB7796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E869D3-C4F5-4622-ADC6-5D62F3224E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E0AB58-7835-43BF-B25A-58EF7969AD66}"/>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6" name="Footer Placeholder 5">
            <a:extLst>
              <a:ext uri="{FF2B5EF4-FFF2-40B4-BE49-F238E27FC236}">
                <a16:creationId xmlns:a16="http://schemas.microsoft.com/office/drawing/2014/main" id="{83E89612-B4C8-426B-9354-5DB490914D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63391C-A6A0-4E78-92C7-0D656E4DD464}"/>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2232707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2C6B2-F6A0-4282-B89F-9BA496938E5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9ADE3A-0223-4B01-A319-8F7FFA0A6D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0FDF88-0D16-4127-8830-9A298B5D3738}"/>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5" name="Footer Placeholder 4">
            <a:extLst>
              <a:ext uri="{FF2B5EF4-FFF2-40B4-BE49-F238E27FC236}">
                <a16:creationId xmlns:a16="http://schemas.microsoft.com/office/drawing/2014/main" id="{535F0AE0-690D-44B9-BF36-C0F72B91B5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F6B193-55C8-4D19-9E9F-877560AE1CC6}"/>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1352378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FCB2AE9-9483-4CE3-AF74-71C7DA55AE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AEC37D5-9B13-4A4C-A8DF-9E913E5B88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B1D115-6C9E-4D95-A345-1CEA98EC04B5}"/>
              </a:ext>
            </a:extLst>
          </p:cNvPr>
          <p:cNvSpPr>
            <a:spLocks noGrp="1"/>
          </p:cNvSpPr>
          <p:nvPr>
            <p:ph type="dt" sz="half" idx="10"/>
          </p:nvPr>
        </p:nvSpPr>
        <p:spPr/>
        <p:txBody>
          <a:bodyPr/>
          <a:lstStyle/>
          <a:p>
            <a:fld id="{A3AB83AE-CD81-410E-983E-EC2C88374F9A}" type="datetimeFigureOut">
              <a:rPr lang="en-GB" smtClean="0"/>
              <a:t>17/09/2026</a:t>
            </a:fld>
            <a:endParaRPr lang="en-GB"/>
          </a:p>
        </p:txBody>
      </p:sp>
      <p:sp>
        <p:nvSpPr>
          <p:cNvPr id="5" name="Footer Placeholder 4">
            <a:extLst>
              <a:ext uri="{FF2B5EF4-FFF2-40B4-BE49-F238E27FC236}">
                <a16:creationId xmlns:a16="http://schemas.microsoft.com/office/drawing/2014/main" id="{35E3ADD1-897C-493E-8AA3-4EEDF145FC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08AF22-09F8-477F-91B0-CE9D6076C843}"/>
              </a:ext>
            </a:extLst>
          </p:cNvPr>
          <p:cNvSpPr>
            <a:spLocks noGrp="1"/>
          </p:cNvSpPr>
          <p:nvPr>
            <p:ph type="sldNum" sz="quarter" idx="12"/>
          </p:nvPr>
        </p:nvSpPr>
        <p:spPr/>
        <p:txBody>
          <a:bodyPr/>
          <a:lstStyle/>
          <a:p>
            <a:fld id="{49E4A492-3BFC-4B4E-A38A-2E9BFA5D5C47}" type="slidenum">
              <a:rPr lang="en-GB" smtClean="0"/>
              <a:t>‹#›</a:t>
            </a:fld>
            <a:endParaRPr lang="en-GB"/>
          </a:p>
        </p:txBody>
      </p:sp>
    </p:spTree>
    <p:extLst>
      <p:ext uri="{BB962C8B-B14F-4D97-AF65-F5344CB8AC3E}">
        <p14:creationId xmlns:p14="http://schemas.microsoft.com/office/powerpoint/2010/main" val="3068472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C0F0EE-B36C-4552-92B6-FFBEAFEC52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80AA8D-3924-488B-810B-7A8CD473BC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CA8CAF-8841-478C-8312-BFC30EFB3A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AB83AE-CD81-410E-983E-EC2C88374F9A}" type="datetimeFigureOut">
              <a:rPr lang="en-GB" smtClean="0"/>
              <a:t>17/09/2026</a:t>
            </a:fld>
            <a:endParaRPr lang="en-GB"/>
          </a:p>
        </p:txBody>
      </p:sp>
      <p:sp>
        <p:nvSpPr>
          <p:cNvPr id="5" name="Footer Placeholder 4">
            <a:extLst>
              <a:ext uri="{FF2B5EF4-FFF2-40B4-BE49-F238E27FC236}">
                <a16:creationId xmlns:a16="http://schemas.microsoft.com/office/drawing/2014/main" id="{3EDF4902-D6DB-434C-AD73-5C8D60CEBF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732D7F8-5FBB-464B-96B1-D150A91536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4A492-3BFC-4B4E-A38A-2E9BFA5D5C47}" type="slidenum">
              <a:rPr lang="en-GB" smtClean="0"/>
              <a:t>‹#›</a:t>
            </a:fld>
            <a:endParaRPr lang="en-GB"/>
          </a:p>
        </p:txBody>
      </p:sp>
    </p:spTree>
    <p:extLst>
      <p:ext uri="{BB962C8B-B14F-4D97-AF65-F5344CB8AC3E}">
        <p14:creationId xmlns:p14="http://schemas.microsoft.com/office/powerpoint/2010/main" val="2694264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7ADF4-97C6-41A4-96A7-E5B70B806D9F}"/>
              </a:ext>
            </a:extLst>
          </p:cNvPr>
          <p:cNvSpPr>
            <a:spLocks noGrp="1"/>
          </p:cNvSpPr>
          <p:nvPr>
            <p:ph type="ctrTitle"/>
          </p:nvPr>
        </p:nvSpPr>
        <p:spPr>
          <a:xfrm>
            <a:off x="1385978" y="2691442"/>
            <a:ext cx="9144000" cy="2387600"/>
          </a:xfrm>
        </p:spPr>
        <p:txBody>
          <a:bodyPr>
            <a:normAutofit fontScale="90000"/>
          </a:bodyPr>
          <a:lstStyle/>
          <a:p>
            <a:br>
              <a:rPr lang="en-GB" dirty="0"/>
            </a:br>
            <a:r>
              <a:rPr lang="en-GB" dirty="0"/>
              <a:t>Robert Piggott Junior and Infant Schools Governors</a:t>
            </a:r>
          </a:p>
        </p:txBody>
      </p:sp>
      <p:sp>
        <p:nvSpPr>
          <p:cNvPr id="3" name="Subtitle 2">
            <a:extLst>
              <a:ext uri="{FF2B5EF4-FFF2-40B4-BE49-F238E27FC236}">
                <a16:creationId xmlns:a16="http://schemas.microsoft.com/office/drawing/2014/main" id="{B4D46176-8467-4096-A2F9-4C9640EC89D6}"/>
              </a:ext>
            </a:extLst>
          </p:cNvPr>
          <p:cNvSpPr>
            <a:spLocks noGrp="1"/>
          </p:cNvSpPr>
          <p:nvPr>
            <p:ph type="subTitle" idx="1"/>
          </p:nvPr>
        </p:nvSpPr>
        <p:spPr>
          <a:xfrm>
            <a:off x="1012698" y="5149042"/>
            <a:ext cx="9144000" cy="1188498"/>
          </a:xfrm>
        </p:spPr>
        <p:txBody>
          <a:bodyPr>
            <a:normAutofit/>
          </a:bodyPr>
          <a:lstStyle/>
          <a:p>
            <a:endParaRPr lang="en-GB" sz="3200" dirty="0"/>
          </a:p>
          <a:p>
            <a:r>
              <a:rPr lang="en-GB" sz="3200" dirty="0"/>
              <a:t>Updated July 2026</a:t>
            </a:r>
          </a:p>
        </p:txBody>
      </p:sp>
      <p:pic>
        <p:nvPicPr>
          <p:cNvPr id="5" name="Picture 4">
            <a:extLst>
              <a:ext uri="{FF2B5EF4-FFF2-40B4-BE49-F238E27FC236}">
                <a16:creationId xmlns:a16="http://schemas.microsoft.com/office/drawing/2014/main" id="{80E42473-AA61-4A65-9C07-D4DFE1EE8310}"/>
              </a:ext>
            </a:extLst>
          </p:cNvPr>
          <p:cNvPicPr>
            <a:picLocks noChangeAspect="1"/>
          </p:cNvPicPr>
          <p:nvPr/>
        </p:nvPicPr>
        <p:blipFill>
          <a:blip r:embed="rId2"/>
          <a:stretch>
            <a:fillRect/>
          </a:stretch>
        </p:blipFill>
        <p:spPr>
          <a:xfrm>
            <a:off x="4529126" y="689383"/>
            <a:ext cx="2111145" cy="2002059"/>
          </a:xfrm>
          <a:prstGeom prst="rect">
            <a:avLst/>
          </a:prstGeom>
        </p:spPr>
      </p:pic>
    </p:spTree>
    <p:extLst>
      <p:ext uri="{BB962C8B-B14F-4D97-AF65-F5344CB8AC3E}">
        <p14:creationId xmlns:p14="http://schemas.microsoft.com/office/powerpoint/2010/main" val="4260279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F24D2176-0C31-4865-BBEF-02D17DCE1759}"/>
              </a:ext>
            </a:extLst>
          </p:cNvPr>
          <p:cNvSpPr>
            <a:spLocks noGrp="1"/>
          </p:cNvSpPr>
          <p:nvPr>
            <p:ph sz="half" idx="1"/>
          </p:nvPr>
        </p:nvSpPr>
        <p:spPr>
          <a:xfrm>
            <a:off x="426031" y="610470"/>
            <a:ext cx="5282380" cy="5637059"/>
          </a:xfrm>
          <a:ln>
            <a:solidFill>
              <a:schemeClr val="accent1"/>
            </a:solidFill>
          </a:ln>
        </p:spPr>
        <p:txBody>
          <a:bodyPr>
            <a:normAutofit fontScale="85000" lnSpcReduction="20000"/>
          </a:bodyPr>
          <a:lstStyle/>
          <a:p>
            <a:pPr marL="0" indent="0">
              <a:buNone/>
            </a:pPr>
            <a:r>
              <a:rPr lang="en-GB" sz="3100" dirty="0"/>
              <a:t>Benedicte Perowne</a:t>
            </a:r>
          </a:p>
          <a:p>
            <a:pPr marL="0" indent="0">
              <a:buNone/>
            </a:pPr>
            <a:r>
              <a:rPr lang="en-GB" sz="1600" dirty="0"/>
              <a:t>Co-opted Governor</a:t>
            </a:r>
          </a:p>
          <a:p>
            <a:pPr marL="0" indent="0">
              <a:buNone/>
            </a:pPr>
            <a:r>
              <a:rPr lang="en-GB" sz="1600" dirty="0"/>
              <a:t>Chair of the Full Governing Body.</a:t>
            </a:r>
          </a:p>
          <a:p>
            <a:pPr marL="0" indent="0">
              <a:buNone/>
            </a:pPr>
            <a:endParaRPr lang="en-GB" sz="1600" dirty="0"/>
          </a:p>
          <a:p>
            <a:pPr marL="0" indent="0">
              <a:buNone/>
            </a:pPr>
            <a:r>
              <a:rPr lang="en-GB" sz="1600" dirty="0"/>
              <a:t>Re, Geography &amp; History Governor</a:t>
            </a:r>
          </a:p>
          <a:p>
            <a:pPr marL="0" indent="0">
              <a:buNone/>
            </a:pPr>
            <a:endParaRPr lang="en-GB" sz="1600" dirty="0"/>
          </a:p>
          <a:p>
            <a:pPr marL="0" indent="0">
              <a:buNone/>
            </a:pPr>
            <a:endParaRPr lang="en-GB" sz="1600" dirty="0">
              <a:effectLst/>
              <a:ea typeface="Calibri" panose="020F0502020204030204" pitchFamily="34" charset="0"/>
            </a:endParaRPr>
          </a:p>
          <a:p>
            <a:pPr marL="0" indent="0" algn="just">
              <a:buNone/>
            </a:pPr>
            <a:endParaRPr lang="en-GB" sz="1600" b="0" i="0" u="none" strike="noStrike" dirty="0">
              <a:solidFill>
                <a:srgbClr val="000000"/>
              </a:solidFill>
              <a:effectLst/>
            </a:endParaRPr>
          </a:p>
          <a:p>
            <a:pPr marL="0" indent="0" algn="just">
              <a:buNone/>
            </a:pPr>
            <a:endParaRPr lang="en-GB" sz="1600" dirty="0">
              <a:solidFill>
                <a:srgbClr val="000000"/>
              </a:solidFill>
            </a:endParaRPr>
          </a:p>
          <a:p>
            <a:pPr marL="0" indent="0" algn="just">
              <a:buNone/>
            </a:pPr>
            <a:endParaRPr lang="en-GB" sz="1600" b="0" i="0" u="none" strike="noStrike" dirty="0">
              <a:solidFill>
                <a:srgbClr val="000000"/>
              </a:solidFill>
              <a:effectLst/>
            </a:endParaRPr>
          </a:p>
          <a:p>
            <a:pPr marL="0" indent="0" algn="just">
              <a:buNone/>
            </a:pPr>
            <a:r>
              <a:rPr lang="en-GB" sz="1600" b="0" i="0" u="none" strike="noStrike" dirty="0">
                <a:solidFill>
                  <a:srgbClr val="000000"/>
                </a:solidFill>
                <a:effectLst/>
              </a:rPr>
              <a:t>Benedicte became a co-opted governor in 2019.  She lives in Wargrave and has one son at the Infant School and one son at the Junior School.</a:t>
            </a:r>
          </a:p>
          <a:p>
            <a:pPr marL="0" indent="0" algn="just">
              <a:buNone/>
            </a:pPr>
            <a:r>
              <a:rPr lang="en-GB" sz="1600" b="0" i="0" u="none" strike="noStrike" dirty="0">
                <a:solidFill>
                  <a:srgbClr val="000000"/>
                </a:solidFill>
                <a:effectLst/>
              </a:rPr>
              <a:t>As a lawyer who regularly advises large global and national banks and other financial organisations on their governance structures and their obligations as a result of being regulated entities.  Benedicte brings extensive experience to the governing board.</a:t>
            </a:r>
          </a:p>
          <a:p>
            <a:pPr marL="0" indent="0" algn="just">
              <a:buNone/>
            </a:pPr>
            <a:r>
              <a:rPr lang="en-GB" sz="1600" b="0" i="0" u="none" strike="noStrike" dirty="0">
                <a:solidFill>
                  <a:srgbClr val="000000"/>
                </a:solidFill>
                <a:effectLst/>
              </a:rPr>
              <a:t>She often works with her clients to draft and interpret policies and procedures and adherence to the same and she enjoys using her skillset to support the school team and the governing board in a number of areas.</a:t>
            </a:r>
          </a:p>
          <a:p>
            <a:pPr marL="0" indent="0" algn="just">
              <a:buNone/>
            </a:pPr>
            <a:r>
              <a:rPr lang="en-GB" sz="1600" b="0" i="0" u="none" strike="noStrike" dirty="0">
                <a:solidFill>
                  <a:srgbClr val="000000"/>
                </a:solidFill>
                <a:effectLst/>
              </a:rPr>
              <a:t>Benedicte is also an active member of the local community and is passionate about ensuring our thriving schools remain at the centre of our lively and engaged local community.</a:t>
            </a:r>
          </a:p>
          <a:p>
            <a:pPr marL="0" indent="0" algn="just">
              <a:buNone/>
            </a:pPr>
            <a:r>
              <a:rPr lang="en-GB" sz="1600" b="0" i="0" u="none" strike="noStrike" dirty="0">
                <a:solidFill>
                  <a:srgbClr val="000000"/>
                </a:solidFill>
                <a:effectLst/>
              </a:rPr>
              <a:t>Benedicte’s term is from 11.11.19- 13.7.29</a:t>
            </a:r>
          </a:p>
          <a:p>
            <a:pPr marL="0" indent="0">
              <a:buNone/>
            </a:pPr>
            <a:endParaRPr lang="en-GB" sz="2700" dirty="0">
              <a:solidFill>
                <a:srgbClr val="000000"/>
              </a:solidFill>
              <a:latin typeface="Calibri" panose="020F0502020204030204" pitchFamily="34" charset="0"/>
            </a:endParaRPr>
          </a:p>
          <a:p>
            <a:pPr marL="0" indent="0">
              <a:buNone/>
            </a:pPr>
            <a:endParaRPr lang="en-GB" sz="2700" dirty="0"/>
          </a:p>
          <a:p>
            <a:pPr marL="0" indent="0">
              <a:buNone/>
            </a:pPr>
            <a:endParaRPr lang="en-GB" dirty="0"/>
          </a:p>
        </p:txBody>
      </p:sp>
      <p:sp>
        <p:nvSpPr>
          <p:cNvPr id="6" name="Content Placeholder 3">
            <a:extLst>
              <a:ext uri="{FF2B5EF4-FFF2-40B4-BE49-F238E27FC236}">
                <a16:creationId xmlns:a16="http://schemas.microsoft.com/office/drawing/2014/main" id="{4DA2FEA2-102D-1CED-01EB-695051C1988A}"/>
              </a:ext>
            </a:extLst>
          </p:cNvPr>
          <p:cNvSpPr txBox="1">
            <a:spLocks/>
          </p:cNvSpPr>
          <p:nvPr/>
        </p:nvSpPr>
        <p:spPr>
          <a:xfrm>
            <a:off x="6395048" y="611340"/>
            <a:ext cx="5221718" cy="5664153"/>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David Jeary</a:t>
            </a:r>
          </a:p>
          <a:p>
            <a:pPr marL="0" indent="0">
              <a:buFont typeface="Arial" panose="020B0604020202020204" pitchFamily="34" charset="0"/>
              <a:buNone/>
            </a:pPr>
            <a:r>
              <a:rPr lang="en-GB" sz="1500" dirty="0"/>
              <a:t>Co-opted Governor</a:t>
            </a:r>
          </a:p>
          <a:p>
            <a:pPr marL="0" indent="0">
              <a:buFont typeface="Arial" panose="020B0604020202020204" pitchFamily="34" charset="0"/>
              <a:buNone/>
            </a:pPr>
            <a:r>
              <a:rPr lang="en-GB" sz="1500" dirty="0"/>
              <a:t>Vice-Chair of the Governors</a:t>
            </a:r>
          </a:p>
          <a:p>
            <a:pPr marL="0" indent="0">
              <a:buNone/>
            </a:pPr>
            <a:endParaRPr lang="en-GB" sz="1500" dirty="0"/>
          </a:p>
          <a:p>
            <a:pPr marL="0" indent="0">
              <a:buNone/>
            </a:pPr>
            <a:r>
              <a:rPr lang="en-GB" sz="1500" dirty="0"/>
              <a:t>Maths Governor</a:t>
            </a:r>
          </a:p>
          <a:p>
            <a:pPr marL="0" indent="0">
              <a:buFont typeface="Arial" panose="020B0604020202020204" pitchFamily="34" charset="0"/>
              <a:buNone/>
            </a:pPr>
            <a:endParaRPr lang="en-GB" sz="1500" dirty="0"/>
          </a:p>
          <a:p>
            <a:pPr marL="0" indent="0">
              <a:buFont typeface="Arial" panose="020B0604020202020204" pitchFamily="34" charset="0"/>
              <a:buNone/>
            </a:pPr>
            <a:endParaRPr lang="en-GB" sz="1500" dirty="0"/>
          </a:p>
          <a:p>
            <a:pPr marL="0" indent="0">
              <a:buFont typeface="Arial" panose="020B0604020202020204" pitchFamily="34" charset="0"/>
              <a:buNone/>
            </a:pPr>
            <a:endParaRPr lang="en-GB" sz="1500" dirty="0">
              <a:solidFill>
                <a:srgbClr val="000000"/>
              </a:solidFill>
              <a:ea typeface="Calibri" panose="020F0502020204030204" pitchFamily="34" charset="0"/>
            </a:endParaRPr>
          </a:p>
          <a:p>
            <a:pPr marL="0" indent="0" algn="just">
              <a:buFont typeface="Arial" panose="020B0604020202020204" pitchFamily="34" charset="0"/>
              <a:buNone/>
            </a:pPr>
            <a:r>
              <a:rPr lang="en-GB" sz="1500" dirty="0">
                <a:ea typeface="Calibri" panose="020F0502020204030204" pitchFamily="34" charset="0"/>
              </a:rPr>
              <a:t>David was appointed to the Governing Board as a Parent Governor in 2014 and is now a Co-Opted Governor.  He has two children who have both attended the Infant and Junior Schools and are now in secondary education.</a:t>
            </a:r>
          </a:p>
          <a:p>
            <a:pPr marL="0" indent="0" algn="just">
              <a:buFont typeface="Arial" panose="020B0604020202020204" pitchFamily="34" charset="0"/>
              <a:buNone/>
            </a:pPr>
            <a:r>
              <a:rPr lang="en-GB" sz="1500" dirty="0">
                <a:ea typeface="Calibri" panose="020F0502020204030204" pitchFamily="34" charset="0"/>
              </a:rPr>
              <a:t>Having spent 6 years as a Parent Governor he now has an appreciation of the pressures that the whole school team works under and thus the support that can be given by the Governing Board to assist in ensuring the children’s education is at the highest possible standards.</a:t>
            </a:r>
          </a:p>
          <a:p>
            <a:pPr marL="0" indent="0" algn="just">
              <a:buFont typeface="Arial" panose="020B0604020202020204" pitchFamily="34" charset="0"/>
              <a:buNone/>
            </a:pPr>
            <a:r>
              <a:rPr lang="en-GB" sz="1500" dirty="0">
                <a:ea typeface="Calibri" panose="020F0502020204030204" pitchFamily="34" charset="0"/>
              </a:rPr>
              <a:t>David’s term is from 4.7.18 – 13.7.29</a:t>
            </a:r>
            <a:endParaRPr lang="en-GB" sz="1500" dirty="0"/>
          </a:p>
        </p:txBody>
      </p:sp>
      <p:pic>
        <p:nvPicPr>
          <p:cNvPr id="9" name="Picture 8" descr="A person in a blue shirt&#10;&#10;Description automatically generated with medium confidence">
            <a:extLst>
              <a:ext uri="{FF2B5EF4-FFF2-40B4-BE49-F238E27FC236}">
                <a16:creationId xmlns:a16="http://schemas.microsoft.com/office/drawing/2014/main" id="{2D001137-2842-4DDE-9AC3-558E9B3412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9405351" y="1147971"/>
            <a:ext cx="2378496" cy="1783872"/>
          </a:xfrm>
          <a:prstGeom prst="rect">
            <a:avLst/>
          </a:prstGeom>
        </p:spPr>
      </p:pic>
      <p:pic>
        <p:nvPicPr>
          <p:cNvPr id="7" name="Picture 6" descr="A person smiling at the camera&#10;&#10;AI-generated content may be incorrect.">
            <a:extLst>
              <a:ext uri="{FF2B5EF4-FFF2-40B4-BE49-F238E27FC236}">
                <a16:creationId xmlns:a16="http://schemas.microsoft.com/office/drawing/2014/main" id="{0AFEF5F5-9D27-A0F1-5D64-DDC6ED7BD4C6}"/>
              </a:ext>
            </a:extLst>
          </p:cNvPr>
          <p:cNvPicPr>
            <a:picLocks noChangeAspect="1"/>
          </p:cNvPicPr>
          <p:nvPr/>
        </p:nvPicPr>
        <p:blipFill>
          <a:blip r:embed="rId3"/>
          <a:stretch>
            <a:fillRect/>
          </a:stretch>
        </p:blipFill>
        <p:spPr>
          <a:xfrm>
            <a:off x="3465854" y="850659"/>
            <a:ext cx="1955800" cy="2551430"/>
          </a:xfrm>
          <a:prstGeom prst="rect">
            <a:avLst/>
          </a:prstGeom>
        </p:spPr>
      </p:pic>
    </p:spTree>
    <p:extLst>
      <p:ext uri="{BB962C8B-B14F-4D97-AF65-F5344CB8AC3E}">
        <p14:creationId xmlns:p14="http://schemas.microsoft.com/office/powerpoint/2010/main" val="1458861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a:extLst>
              <a:ext uri="{FF2B5EF4-FFF2-40B4-BE49-F238E27FC236}">
                <a16:creationId xmlns:a16="http://schemas.microsoft.com/office/drawing/2014/main" id="{611FE0CB-8BEF-CC72-DF79-D33274A95131}"/>
              </a:ext>
            </a:extLst>
          </p:cNvPr>
          <p:cNvSpPr txBox="1">
            <a:spLocks/>
          </p:cNvSpPr>
          <p:nvPr/>
        </p:nvSpPr>
        <p:spPr>
          <a:xfrm>
            <a:off x="6395048" y="611340"/>
            <a:ext cx="5221718" cy="5664153"/>
          </a:xfrm>
          <a:prstGeom prst="rect">
            <a:avLst/>
          </a:prstGeom>
          <a:ln>
            <a:solidFill>
              <a:schemeClr val="accent1"/>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Sally Reason</a:t>
            </a:r>
          </a:p>
          <a:p>
            <a:pPr marL="0" indent="0">
              <a:buFont typeface="Arial" panose="020B0604020202020204" pitchFamily="34" charset="0"/>
              <a:buNone/>
            </a:pPr>
            <a:r>
              <a:rPr lang="en-GB" sz="1800" dirty="0"/>
              <a:t>Co-opted Governor</a:t>
            </a:r>
          </a:p>
          <a:p>
            <a:pPr marL="0" indent="0">
              <a:buFont typeface="Arial" panose="020B0604020202020204" pitchFamily="34" charset="0"/>
              <a:buNone/>
            </a:pPr>
            <a:endParaRPr lang="en-GB" sz="1800" dirty="0"/>
          </a:p>
          <a:p>
            <a:pPr marL="0" indent="0">
              <a:buFont typeface="Arial" panose="020B0604020202020204" pitchFamily="34" charset="0"/>
              <a:buNone/>
            </a:pPr>
            <a:r>
              <a:rPr lang="en-GB" sz="1800" dirty="0"/>
              <a:t>SEND, Inclusion and PP</a:t>
            </a:r>
          </a:p>
          <a:p>
            <a:pPr marL="0" indent="0">
              <a:buFont typeface="Arial" panose="020B0604020202020204" pitchFamily="34" charset="0"/>
              <a:buNone/>
            </a:pPr>
            <a:r>
              <a:rPr lang="en-GB" sz="1800" dirty="0"/>
              <a:t> Governor</a:t>
            </a:r>
          </a:p>
          <a:p>
            <a:pPr marL="0" indent="0">
              <a:buFont typeface="Arial" panose="020B0604020202020204" pitchFamily="34" charset="0"/>
              <a:buNone/>
            </a:pPr>
            <a:r>
              <a:rPr lang="en-GB" sz="1800" dirty="0"/>
              <a:t>English Governor</a:t>
            </a:r>
          </a:p>
          <a:p>
            <a:pPr marL="0" indent="0">
              <a:buFont typeface="Arial" panose="020B0604020202020204" pitchFamily="34" charset="0"/>
              <a:buNone/>
            </a:pPr>
            <a:endParaRPr lang="en-GB" sz="14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sz="14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sz="15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sz="1500" dirty="0">
              <a:solidFill>
                <a:srgbClr val="000000"/>
              </a:solidFill>
              <a:latin typeface="Calibri" panose="020F0502020204030204" pitchFamily="34" charset="0"/>
              <a:ea typeface="Calibri" panose="020F0502020204030204" pitchFamily="34" charset="0"/>
            </a:endParaRPr>
          </a:p>
          <a:p>
            <a:pPr marL="0" indent="0" algn="just">
              <a:buFont typeface="Arial" panose="020B0604020202020204" pitchFamily="34" charset="0"/>
              <a:buNone/>
            </a:pPr>
            <a:r>
              <a:rPr lang="en-GB" sz="1800" dirty="0">
                <a:latin typeface="Calibri" panose="020F0502020204030204" pitchFamily="34" charset="0"/>
                <a:ea typeface="Calibri" panose="020F0502020204030204" pitchFamily="34" charset="0"/>
              </a:rPr>
              <a:t>Sally became a Co-opted Governor in October 2019.</a:t>
            </a:r>
          </a:p>
          <a:p>
            <a:pPr marL="0" indent="0" algn="just">
              <a:buFont typeface="Arial" panose="020B0604020202020204" pitchFamily="34" charset="0"/>
              <a:buNone/>
            </a:pPr>
            <a:endParaRPr lang="en-GB" sz="1800" dirty="0">
              <a:latin typeface="Calibri" panose="020F0502020204030204" pitchFamily="34" charset="0"/>
              <a:ea typeface="Calibri" panose="020F0502020204030204" pitchFamily="34" charset="0"/>
            </a:endParaRPr>
          </a:p>
          <a:p>
            <a:pPr marL="0" indent="0" algn="just">
              <a:buFont typeface="Arial" panose="020B0604020202020204" pitchFamily="34" charset="0"/>
              <a:buNone/>
            </a:pPr>
            <a:r>
              <a:rPr lang="en-GB" sz="1800" dirty="0">
                <a:latin typeface="Calibri" panose="020F0502020204030204" pitchFamily="34" charset="0"/>
                <a:ea typeface="Calibri" panose="020F0502020204030204" pitchFamily="34" charset="0"/>
              </a:rPr>
              <a:t>She has been a teacher for over 20 years with a background of teaching in secondary schools and FE colleges with a focus on special needs. Sally is currently working as a SENCo at Heathfield School.  Sally oversees the Curriculum and Standards committee and has responsibility for SEND and Pupil Premium. </a:t>
            </a:r>
          </a:p>
          <a:p>
            <a:pPr marL="0" indent="0" algn="just">
              <a:buFont typeface="Arial" panose="020B0604020202020204" pitchFamily="34" charset="0"/>
              <a:buNone/>
            </a:pPr>
            <a:r>
              <a:rPr lang="en-GB" sz="1800" dirty="0">
                <a:latin typeface="Calibri" panose="020F0502020204030204" pitchFamily="34" charset="0"/>
                <a:ea typeface="Calibri" panose="020F0502020204030204" pitchFamily="34" charset="0"/>
              </a:rPr>
              <a:t>Sally has been involved with the school for many years as chair of the PTA whilst her daughter attended and then as part of the Governor body. </a:t>
            </a:r>
          </a:p>
          <a:p>
            <a:pPr marL="0" indent="0" algn="just">
              <a:buFont typeface="Arial" panose="020B0604020202020204" pitchFamily="34" charset="0"/>
              <a:buNone/>
            </a:pPr>
            <a:endParaRPr lang="en-GB" sz="1800" dirty="0">
              <a:latin typeface="Calibri" panose="020F0502020204030204" pitchFamily="34" charset="0"/>
              <a:ea typeface="Calibri" panose="020F0502020204030204" pitchFamily="34" charset="0"/>
            </a:endParaRPr>
          </a:p>
          <a:p>
            <a:pPr marL="0" indent="0" algn="just">
              <a:buFont typeface="Arial" panose="020B0604020202020204" pitchFamily="34" charset="0"/>
              <a:buNone/>
            </a:pPr>
            <a:r>
              <a:rPr lang="en-GB" sz="1800" dirty="0">
                <a:latin typeface="Calibri" panose="020F0502020204030204" pitchFamily="34" charset="0"/>
                <a:ea typeface="Calibri" panose="020F0502020204030204" pitchFamily="34" charset="0"/>
              </a:rPr>
              <a:t>Sally’s term is from 11.11.19 – 13.7.29</a:t>
            </a:r>
          </a:p>
        </p:txBody>
      </p:sp>
      <p:pic>
        <p:nvPicPr>
          <p:cNvPr id="4" name="Picture 3">
            <a:extLst>
              <a:ext uri="{FF2B5EF4-FFF2-40B4-BE49-F238E27FC236}">
                <a16:creationId xmlns:a16="http://schemas.microsoft.com/office/drawing/2014/main" id="{7EE86DE9-15D0-84D2-06B1-E9FD6A2B2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9135073" y="1125493"/>
            <a:ext cx="2455175" cy="1841381"/>
          </a:xfrm>
          <a:prstGeom prst="rect">
            <a:avLst/>
          </a:prstGeom>
        </p:spPr>
      </p:pic>
    </p:spTree>
    <p:extLst>
      <p:ext uri="{BB962C8B-B14F-4D97-AF65-F5344CB8AC3E}">
        <p14:creationId xmlns:p14="http://schemas.microsoft.com/office/powerpoint/2010/main" val="4053650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3">
            <a:extLst>
              <a:ext uri="{FF2B5EF4-FFF2-40B4-BE49-F238E27FC236}">
                <a16:creationId xmlns:a16="http://schemas.microsoft.com/office/drawing/2014/main" id="{C9269B0B-9633-A8E8-1FBC-6231D18ED0FC}"/>
              </a:ext>
            </a:extLst>
          </p:cNvPr>
          <p:cNvSpPr txBox="1">
            <a:spLocks/>
          </p:cNvSpPr>
          <p:nvPr/>
        </p:nvSpPr>
        <p:spPr>
          <a:xfrm>
            <a:off x="580986" y="610470"/>
            <a:ext cx="5221718" cy="5637059"/>
          </a:xfrm>
          <a:prstGeom prst="rect">
            <a:avLst/>
          </a:prstGeom>
          <a:ln>
            <a:solidFill>
              <a:schemeClr val="accent1"/>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Catherine Hall</a:t>
            </a:r>
          </a:p>
          <a:p>
            <a:pPr marL="0" indent="0">
              <a:buFont typeface="Arial" panose="020B0604020202020204" pitchFamily="34" charset="0"/>
              <a:buNone/>
            </a:pPr>
            <a:r>
              <a:rPr lang="en-GB" sz="1800" dirty="0"/>
              <a:t>Parent Governor</a:t>
            </a:r>
          </a:p>
          <a:p>
            <a:pPr marL="0" indent="0">
              <a:buFont typeface="Arial" panose="020B0604020202020204" pitchFamily="34" charset="0"/>
              <a:buNone/>
            </a:pPr>
            <a:r>
              <a:rPr lang="en-GB" sz="1800" dirty="0"/>
              <a:t>Safeguarding Governor</a:t>
            </a:r>
          </a:p>
          <a:p>
            <a:pPr marL="0" indent="0">
              <a:buFont typeface="Arial" panose="020B0604020202020204" pitchFamily="34" charset="0"/>
              <a:buNone/>
            </a:pPr>
            <a:endParaRPr lang="en-GB" sz="1800" dirty="0">
              <a:latin typeface="Tahoma" panose="020B0604030504040204" pitchFamily="34" charset="0"/>
              <a:ea typeface="Times New Roman" panose="02020603050405020304" pitchFamily="18" charset="0"/>
              <a:cs typeface="Arial" panose="020B0604020202020204" pitchFamily="34" charset="0"/>
            </a:endParaRPr>
          </a:p>
          <a:p>
            <a:pPr marL="0" indent="0">
              <a:buFont typeface="Arial" panose="020B0604020202020204" pitchFamily="34" charset="0"/>
              <a:buNone/>
            </a:pPr>
            <a:endParaRPr lang="en-GB" sz="1800" dirty="0">
              <a:latin typeface="Tahoma" panose="020B0604030504040204" pitchFamily="34" charset="0"/>
              <a:ea typeface="Times New Roman" panose="02020603050405020304" pitchFamily="18" charset="0"/>
              <a:cs typeface="Arial" panose="020B0604020202020204" pitchFamily="34" charset="0"/>
            </a:endParaRPr>
          </a:p>
          <a:p>
            <a:pPr marL="0" indent="0">
              <a:buFont typeface="Arial" panose="020B0604020202020204" pitchFamily="34" charset="0"/>
              <a:buNone/>
            </a:pPr>
            <a:endParaRPr lang="en-GB" sz="1800" dirty="0">
              <a:latin typeface="Tahoma" panose="020B0604030504040204" pitchFamily="34" charset="0"/>
              <a:ea typeface="Times New Roman" panose="02020603050405020304" pitchFamily="18" charset="0"/>
              <a:cs typeface="Arial" panose="020B0604020202020204" pitchFamily="34" charset="0"/>
            </a:endParaRPr>
          </a:p>
          <a:p>
            <a:pPr marL="0" indent="0">
              <a:buFont typeface="Arial" panose="020B0604020202020204" pitchFamily="34" charset="0"/>
              <a:buNone/>
            </a:pPr>
            <a:endParaRPr lang="en-GB" sz="1800" dirty="0">
              <a:latin typeface="Tahoma" panose="020B0604030504040204" pitchFamily="34" charset="0"/>
              <a:ea typeface="Times New Roman" panose="02020603050405020304" pitchFamily="18" charset="0"/>
              <a:cs typeface="Arial" panose="020B0604020202020204" pitchFamily="34" charset="0"/>
            </a:endParaRPr>
          </a:p>
          <a:p>
            <a:pPr marL="0" indent="0">
              <a:buFont typeface="Arial" panose="020B0604020202020204" pitchFamily="34" charset="0"/>
              <a:buNone/>
            </a:pPr>
            <a:endParaRPr lang="en-GB" sz="1800" dirty="0">
              <a:latin typeface="Tahoma" panose="020B0604030504040204" pitchFamily="34" charset="0"/>
              <a:ea typeface="Times New Roman" panose="02020603050405020304" pitchFamily="18" charset="0"/>
              <a:cs typeface="Arial" panose="020B0604020202020204" pitchFamily="34" charset="0"/>
            </a:endParaRPr>
          </a:p>
          <a:p>
            <a:pPr marL="0" indent="0">
              <a:buFont typeface="Arial" panose="020B0604020202020204" pitchFamily="34" charset="0"/>
              <a:buNone/>
            </a:pPr>
            <a:endParaRPr lang="en-GB" sz="1800" dirty="0">
              <a:latin typeface="Tahoma" panose="020B0604030504040204" pitchFamily="34" charset="0"/>
              <a:ea typeface="Times New Roman" panose="02020603050405020304" pitchFamily="18" charset="0"/>
              <a:cs typeface="Arial" panose="020B0604020202020204" pitchFamily="34" charset="0"/>
            </a:endParaRPr>
          </a:p>
          <a:p>
            <a:pPr marL="0" indent="0" algn="just">
              <a:buNone/>
            </a:pPr>
            <a:r>
              <a:rPr lang="en-GB" sz="1700" dirty="0">
                <a:effectLst/>
                <a:ea typeface="Aptos" panose="020B0004020202020204" pitchFamily="34" charset="0"/>
                <a:cs typeface="Aptos" panose="020B0004020202020204" pitchFamily="34" charset="0"/>
              </a:rPr>
              <a:t>Catherine joined the board in 2025 as a co-opted parent governor.  She lives in Wargrave and has one child at the school and another at Waingels, with additional special educational needs.  This has given her a parent view of SEND and how important it is to get it right in schools.  </a:t>
            </a:r>
          </a:p>
          <a:p>
            <a:pPr marL="0" indent="0" algn="just">
              <a:buNone/>
            </a:pPr>
            <a:r>
              <a:rPr lang="en-GB" sz="1700" dirty="0">
                <a:effectLst/>
                <a:ea typeface="Aptos" panose="020B0004020202020204" pitchFamily="34" charset="0"/>
                <a:cs typeface="Aptos" panose="020B0004020202020204" pitchFamily="34" charset="0"/>
              </a:rPr>
              <a:t>Catherine is a leadership development consultant working with boards of directors to increase performance and to get the best out of their teams.  Starting her career in Human Resources and running a consultancy has given her a good understanding of business across the board. </a:t>
            </a:r>
            <a:r>
              <a:rPr lang="en-GB" sz="1700" dirty="0">
                <a:effectLst/>
                <a:latin typeface="Georgia" panose="02040502050405020303" pitchFamily="18" charset="0"/>
                <a:ea typeface="Aptos" panose="020B0004020202020204" pitchFamily="34" charset="0"/>
                <a:cs typeface="Aptos" panose="020B0004020202020204" pitchFamily="34" charset="0"/>
              </a:rPr>
              <a:t> </a:t>
            </a:r>
          </a:p>
          <a:p>
            <a:pPr marL="0" indent="0" algn="just">
              <a:buNone/>
            </a:pPr>
            <a:r>
              <a:rPr lang="en-GB" sz="1700" dirty="0"/>
              <a:t>Catherine’s term is from 17.3.25- 16.3.29</a:t>
            </a:r>
          </a:p>
          <a:p>
            <a:pPr marL="0" indent="0">
              <a:buFont typeface="Arial" panose="020B0604020202020204" pitchFamily="34" charset="0"/>
              <a:buNone/>
            </a:pPr>
            <a:endParaRPr lang="en-GB" sz="1800" dirty="0"/>
          </a:p>
          <a:p>
            <a:pPr marL="0" indent="0">
              <a:buFont typeface="Arial" panose="020B0604020202020204" pitchFamily="34" charset="0"/>
              <a:buNone/>
            </a:pPr>
            <a:endParaRPr lang="en-GB" sz="1600" dirty="0"/>
          </a:p>
        </p:txBody>
      </p:sp>
      <p:sp>
        <p:nvSpPr>
          <p:cNvPr id="3" name="Content Placeholder 3">
            <a:extLst>
              <a:ext uri="{FF2B5EF4-FFF2-40B4-BE49-F238E27FC236}">
                <a16:creationId xmlns:a16="http://schemas.microsoft.com/office/drawing/2014/main" id="{E84A8539-7F1D-C44C-751B-ED8560DB4FD2}"/>
              </a:ext>
            </a:extLst>
          </p:cNvPr>
          <p:cNvSpPr txBox="1">
            <a:spLocks/>
          </p:cNvSpPr>
          <p:nvPr/>
        </p:nvSpPr>
        <p:spPr>
          <a:xfrm>
            <a:off x="6548099" y="610470"/>
            <a:ext cx="5221718" cy="5637059"/>
          </a:xfrm>
          <a:prstGeom prst="rect">
            <a:avLst/>
          </a:prstGeom>
          <a:ln>
            <a:solidFill>
              <a:schemeClr val="accent1"/>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Mike Smith</a:t>
            </a:r>
          </a:p>
          <a:p>
            <a:pPr marL="0" indent="0">
              <a:buFont typeface="Arial" panose="020B0604020202020204" pitchFamily="34" charset="0"/>
              <a:buNone/>
            </a:pPr>
            <a:r>
              <a:rPr lang="en-GB" sz="1800" dirty="0"/>
              <a:t>Parent Governor</a:t>
            </a:r>
          </a:p>
          <a:p>
            <a:pPr marL="0" indent="0">
              <a:buFont typeface="Arial" panose="020B0604020202020204" pitchFamily="34" charset="0"/>
              <a:buNone/>
            </a:pPr>
            <a:endParaRPr lang="en-GB" sz="1800" dirty="0"/>
          </a:p>
          <a:p>
            <a:pPr marL="0" indent="0">
              <a:buFont typeface="Arial" panose="020B0604020202020204" pitchFamily="34" charset="0"/>
              <a:buNone/>
            </a:pPr>
            <a:r>
              <a:rPr lang="en-GB" sz="1800" dirty="0"/>
              <a:t>DT and Art Governor</a:t>
            </a:r>
          </a:p>
          <a:p>
            <a:pPr marL="0" indent="0">
              <a:buFont typeface="Arial" panose="020B0604020202020204" pitchFamily="34" charset="0"/>
              <a:buNone/>
            </a:pPr>
            <a:endParaRPr lang="en-GB" sz="1800" dirty="0"/>
          </a:p>
          <a:p>
            <a:pPr marL="0" indent="0" algn="just">
              <a:buFont typeface="Arial" panose="020B0604020202020204" pitchFamily="34" charset="0"/>
              <a:buNone/>
            </a:pPr>
            <a:endParaRPr lang="en-GB" sz="2000" dirty="0">
              <a:latin typeface="Tahoma" panose="020B0604030504040204" pitchFamily="34" charset="0"/>
              <a:ea typeface="Times New Roman" panose="02020603050405020304" pitchFamily="18" charset="0"/>
              <a:cs typeface="Arial" panose="020B0604020202020204" pitchFamily="34" charset="0"/>
            </a:endParaRPr>
          </a:p>
          <a:p>
            <a:pPr marL="0" indent="0" algn="just">
              <a:buFont typeface="Arial" panose="020B0604020202020204" pitchFamily="34" charset="0"/>
              <a:buNone/>
            </a:pPr>
            <a:endParaRPr lang="en-GB" sz="2000" dirty="0">
              <a:latin typeface="Tahoma" panose="020B0604030504040204" pitchFamily="34" charset="0"/>
              <a:ea typeface="Times New Roman" panose="02020603050405020304" pitchFamily="18" charset="0"/>
              <a:cs typeface="Arial" panose="020B0604020202020204" pitchFamily="34" charset="0"/>
            </a:endParaRPr>
          </a:p>
          <a:p>
            <a:pPr marL="0" indent="0" algn="just">
              <a:buFont typeface="Arial" panose="020B0604020202020204" pitchFamily="34" charset="0"/>
              <a:buNone/>
            </a:pPr>
            <a:endParaRPr lang="en-GB" sz="2000" dirty="0">
              <a:latin typeface="Tahoma" panose="020B0604030504040204" pitchFamily="34" charset="0"/>
              <a:ea typeface="Times New Roman" panose="02020603050405020304" pitchFamily="18" charset="0"/>
              <a:cs typeface="Arial" panose="020B0604020202020204" pitchFamily="34" charset="0"/>
            </a:endParaRPr>
          </a:p>
          <a:p>
            <a:pPr marL="0" indent="0" algn="just">
              <a:buFont typeface="Arial" panose="020B0604020202020204" pitchFamily="34" charset="0"/>
              <a:buNone/>
            </a:pPr>
            <a:endParaRPr lang="en-GB" sz="2000" dirty="0">
              <a:latin typeface="Tahoma" panose="020B0604030504040204" pitchFamily="34" charset="0"/>
              <a:ea typeface="Times New Roman" panose="02020603050405020304" pitchFamily="18" charset="0"/>
              <a:cs typeface="Arial" panose="020B0604020202020204" pitchFamily="34" charset="0"/>
            </a:endParaRPr>
          </a:p>
          <a:p>
            <a:pPr marL="0" indent="0" algn="just">
              <a:buFont typeface="Arial" panose="020B0604020202020204" pitchFamily="34" charset="0"/>
              <a:buNone/>
            </a:pPr>
            <a:endParaRPr lang="en-GB" sz="2000" dirty="0">
              <a:latin typeface="Tahoma" panose="020B0604030504040204" pitchFamily="34" charset="0"/>
              <a:ea typeface="Times New Roman" panose="02020603050405020304" pitchFamily="18" charset="0"/>
              <a:cs typeface="Arial" panose="020B0604020202020204" pitchFamily="34" charset="0"/>
            </a:endParaRPr>
          </a:p>
          <a:p>
            <a:pPr marL="0" indent="0" algn="just">
              <a:buFont typeface="Arial" panose="020B0604020202020204" pitchFamily="34" charset="0"/>
              <a:buNone/>
            </a:pPr>
            <a:endParaRPr lang="en-GB" sz="2000" dirty="0">
              <a:latin typeface="Tahoma" panose="020B0604030504040204" pitchFamily="34" charset="0"/>
              <a:ea typeface="Times New Roman" panose="02020603050405020304" pitchFamily="18" charset="0"/>
              <a:cs typeface="Arial" panose="020B0604020202020204" pitchFamily="34" charset="0"/>
            </a:endParaRPr>
          </a:p>
          <a:p>
            <a:pPr marL="0" indent="0" algn="just">
              <a:buFont typeface="Arial" panose="020B0604020202020204" pitchFamily="34" charset="0"/>
              <a:buNone/>
            </a:pPr>
            <a:r>
              <a:rPr lang="en-GB" sz="2000" dirty="0">
                <a:latin typeface="Tahoma" panose="020B0604030504040204" pitchFamily="34" charset="0"/>
                <a:ea typeface="Times New Roman" panose="02020603050405020304" pitchFamily="18" charset="0"/>
                <a:cs typeface="Arial" panose="020B0604020202020204" pitchFamily="34" charset="0"/>
              </a:rPr>
              <a:t>Mike </a:t>
            </a:r>
            <a:r>
              <a:rPr lang="en-GB" sz="2000" dirty="0">
                <a:solidFill>
                  <a:srgbClr val="000000"/>
                </a:solidFill>
                <a:latin typeface="Calibri" panose="020F0502020204030204" pitchFamily="34" charset="0"/>
                <a:ea typeface="Times New Roman" panose="02020603050405020304" pitchFamily="18" charset="0"/>
              </a:rPr>
              <a:t>was appointed to the Governing Board as a Parent Governor in July 2018. He has two children in the schools. </a:t>
            </a:r>
          </a:p>
          <a:p>
            <a:pPr marL="0" indent="0" algn="just">
              <a:buFont typeface="Arial" panose="020B0604020202020204" pitchFamily="34" charset="0"/>
              <a:buNone/>
            </a:pPr>
            <a:r>
              <a:rPr lang="en-GB" sz="2000" dirty="0">
                <a:solidFill>
                  <a:srgbClr val="000000"/>
                </a:solidFill>
                <a:latin typeface="Calibri" panose="020F0502020204030204" pitchFamily="34" charset="0"/>
                <a:ea typeface="Times New Roman" panose="02020603050405020304" pitchFamily="18" charset="0"/>
              </a:rPr>
              <a:t>Mike has many years of business experience with a significant number of those years in global human resources. Mike has partnered with a charity in South Africa, Living Legends who support over 8,000 children in schools around Stellenbosch. </a:t>
            </a:r>
          </a:p>
          <a:p>
            <a:pPr marL="0" indent="0" algn="just">
              <a:buFont typeface="Arial" panose="020B0604020202020204" pitchFamily="34" charset="0"/>
              <a:buNone/>
            </a:pPr>
            <a:r>
              <a:rPr lang="en-GB" sz="2000" dirty="0">
                <a:solidFill>
                  <a:srgbClr val="000000"/>
                </a:solidFill>
                <a:latin typeface="Calibri" panose="020F0502020204030204" pitchFamily="34" charset="0"/>
                <a:ea typeface="Times New Roman" panose="02020603050405020304" pitchFamily="18" charset="0"/>
              </a:rPr>
              <a:t>Mike is looking applying his knowledge and skills to ensure our children have the best possible education and experience. </a:t>
            </a:r>
          </a:p>
          <a:p>
            <a:pPr marL="0" indent="0" algn="just">
              <a:buFont typeface="Arial" panose="020B0604020202020204" pitchFamily="34" charset="0"/>
              <a:buNone/>
            </a:pPr>
            <a:r>
              <a:rPr lang="en-GB" sz="2000" dirty="0">
                <a:solidFill>
                  <a:srgbClr val="000000"/>
                </a:solidFill>
                <a:latin typeface="Calibri" panose="020F0502020204030204" pitchFamily="34" charset="0"/>
                <a:ea typeface="Calibri" panose="020F0502020204030204" pitchFamily="34" charset="0"/>
                <a:cs typeface="Arial" panose="020B0604020202020204" pitchFamily="34" charset="0"/>
              </a:rPr>
              <a:t>Mike’s term is from 4.7.18 – 10.7.26</a:t>
            </a:r>
            <a:endParaRPr lang="en-GB" sz="2000" dirty="0">
              <a:latin typeface="Calibri" panose="020F0502020204030204" pitchFamily="34" charset="0"/>
              <a:ea typeface="Calibri" panose="020F0502020204030204" pitchFamily="34" charset="0"/>
              <a:cs typeface="Arial" panose="020B0604020202020204" pitchFamily="34" charset="0"/>
            </a:endParaRPr>
          </a:p>
        </p:txBody>
      </p:sp>
      <p:pic>
        <p:nvPicPr>
          <p:cNvPr id="4" name="Picture 3" descr="A person in a suit&#10;&#10;Description automatically generated with medium confidence">
            <a:extLst>
              <a:ext uri="{FF2B5EF4-FFF2-40B4-BE49-F238E27FC236}">
                <a16:creationId xmlns:a16="http://schemas.microsoft.com/office/drawing/2014/main" id="{7689E5AF-046D-2850-D95D-64718BE308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9170236" y="1154501"/>
            <a:ext cx="2564921" cy="1923691"/>
          </a:xfrm>
          <a:prstGeom prst="rect">
            <a:avLst/>
          </a:prstGeom>
        </p:spPr>
      </p:pic>
      <p:pic>
        <p:nvPicPr>
          <p:cNvPr id="1027" name="Picture 3">
            <a:extLst>
              <a:ext uri="{FF2B5EF4-FFF2-40B4-BE49-F238E27FC236}">
                <a16:creationId xmlns:a16="http://schemas.microsoft.com/office/drawing/2014/main" id="{910D49C9-B339-75D5-13E7-3A33B373D7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630" y="833885"/>
            <a:ext cx="2489181" cy="2618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8792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B8C6DE77-4527-26F6-6AAC-CE68AD1988B3}"/>
              </a:ext>
            </a:extLst>
          </p:cNvPr>
          <p:cNvSpPr>
            <a:spLocks noGrp="1"/>
          </p:cNvSpPr>
          <p:nvPr>
            <p:ph sz="half" idx="1"/>
          </p:nvPr>
        </p:nvSpPr>
        <p:spPr>
          <a:xfrm>
            <a:off x="511983" y="657913"/>
            <a:ext cx="5282380" cy="5637059"/>
          </a:xfrm>
          <a:ln>
            <a:solidFill>
              <a:schemeClr val="accent1"/>
            </a:solidFill>
          </a:ln>
        </p:spPr>
        <p:txBody>
          <a:bodyPr>
            <a:normAutofit/>
          </a:bodyPr>
          <a:lstStyle/>
          <a:p>
            <a:pPr marL="0" indent="0">
              <a:buNone/>
            </a:pPr>
            <a:r>
              <a:rPr lang="en-GB" dirty="0"/>
              <a:t>Elizabeth Sutcliffe</a:t>
            </a:r>
          </a:p>
          <a:p>
            <a:pPr marL="0" indent="0">
              <a:buNone/>
            </a:pPr>
            <a:r>
              <a:rPr lang="en-GB" sz="1900" dirty="0"/>
              <a:t>Foundation Governor</a:t>
            </a:r>
          </a:p>
          <a:p>
            <a:pPr marL="0" indent="0">
              <a:buNone/>
            </a:pPr>
            <a:endParaRPr lang="en-GB" sz="1400" dirty="0"/>
          </a:p>
          <a:p>
            <a:pPr marL="0" indent="0">
              <a:buNone/>
            </a:pPr>
            <a:r>
              <a:rPr lang="en-GB" sz="1900" dirty="0"/>
              <a:t>Maths Governor</a:t>
            </a:r>
            <a:endParaRPr lang="en-GB" sz="1800" dirty="0"/>
          </a:p>
          <a:p>
            <a:pPr marL="0" indent="0">
              <a:buNone/>
            </a:pPr>
            <a:endParaRPr lang="en-GB" sz="1800" dirty="0"/>
          </a:p>
          <a:p>
            <a:pPr marL="0" indent="0">
              <a:buNone/>
            </a:pPr>
            <a:r>
              <a:rPr lang="en-GB" sz="1800" dirty="0"/>
              <a:t>Member of:</a:t>
            </a:r>
          </a:p>
          <a:p>
            <a:r>
              <a:rPr lang="en-GB" sz="1800" dirty="0"/>
              <a:t>Pay Panel</a:t>
            </a:r>
          </a:p>
          <a:p>
            <a:r>
              <a:rPr lang="en-GB" sz="1800" dirty="0">
                <a:latin typeface="Calibri" panose="020F0502020204030204" pitchFamily="34" charset="0"/>
                <a:ea typeface="Calibri" panose="020F0502020204030204" pitchFamily="34" charset="0"/>
              </a:rPr>
              <a:t>Performance Management panel</a:t>
            </a:r>
          </a:p>
          <a:p>
            <a:endParaRPr lang="en-GB" sz="1800" dirty="0">
              <a:solidFill>
                <a:srgbClr val="00B050"/>
              </a:solidFill>
              <a:effectLst/>
              <a:latin typeface="Calibri" panose="020F0502020204030204" pitchFamily="34" charset="0"/>
              <a:ea typeface="Calibri" panose="020F0502020204030204" pitchFamily="34" charset="0"/>
            </a:endParaRPr>
          </a:p>
          <a:p>
            <a:pPr marL="0" indent="0" algn="just">
              <a:buNone/>
            </a:pPr>
            <a:r>
              <a:rPr lang="en-GB" sz="1700" dirty="0">
                <a:effectLst/>
                <a:latin typeface="Calibri" panose="020F0502020204030204" pitchFamily="34" charset="0"/>
                <a:ea typeface="Calibri" panose="020F0502020204030204" pitchFamily="34" charset="0"/>
              </a:rPr>
              <a:t>Liz has been a Foundation Governor since 2002</a:t>
            </a:r>
            <a:r>
              <a:rPr lang="en-GB" sz="1700" dirty="0">
                <a:latin typeface="Calibri" panose="020F0502020204030204" pitchFamily="34" charset="0"/>
                <a:ea typeface="Calibri" panose="020F0502020204030204" pitchFamily="34" charset="0"/>
              </a:rPr>
              <a:t> and </a:t>
            </a:r>
            <a:r>
              <a:rPr lang="en-GB" sz="1700" dirty="0">
                <a:effectLst/>
                <a:latin typeface="Calibri" panose="020F0502020204030204" pitchFamily="34" charset="0"/>
                <a:ea typeface="Calibri" panose="020F0502020204030204" pitchFamily="34" charset="0"/>
              </a:rPr>
              <a:t> teaches Classics in Reading. </a:t>
            </a:r>
          </a:p>
          <a:p>
            <a:pPr marL="0" indent="0" algn="just">
              <a:buNone/>
            </a:pPr>
            <a:r>
              <a:rPr lang="en-GB" sz="1700" dirty="0">
                <a:effectLst/>
                <a:latin typeface="Calibri" panose="020F0502020204030204" pitchFamily="34" charset="0"/>
                <a:ea typeface="Calibri" panose="020F0502020204030204" pitchFamily="34" charset="0"/>
              </a:rPr>
              <a:t>Elizabeth became a Governor when her children were at the school and she continues to support the school by bringing her teaching knowledge to the Committees. </a:t>
            </a:r>
          </a:p>
          <a:p>
            <a:pPr marL="0" indent="0" algn="just">
              <a:buNone/>
            </a:pPr>
            <a:r>
              <a:rPr lang="en-GB" sz="1700" dirty="0">
                <a:latin typeface="Calibri" panose="020F0502020204030204" pitchFamily="34" charset="0"/>
                <a:ea typeface="Calibri" panose="020F0502020204030204" pitchFamily="34" charset="0"/>
              </a:rPr>
              <a:t>Liz’s term is from 6.2.19 – 5.2.27</a:t>
            </a:r>
            <a:endParaRPr lang="en-GB" sz="1700" dirty="0">
              <a:effectLst/>
              <a:latin typeface="Calibri" panose="020F0502020204030204" pitchFamily="34" charset="0"/>
              <a:ea typeface="Calibri" panose="020F0502020204030204" pitchFamily="34" charset="0"/>
            </a:endParaRPr>
          </a:p>
        </p:txBody>
      </p:sp>
      <p:pic>
        <p:nvPicPr>
          <p:cNvPr id="6" name="Picture 5">
            <a:extLst>
              <a:ext uri="{FF2B5EF4-FFF2-40B4-BE49-F238E27FC236}">
                <a16:creationId xmlns:a16="http://schemas.microsoft.com/office/drawing/2014/main" id="{05B30125-597E-9C1A-C119-A9AEFC9F40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3103716" y="1132212"/>
            <a:ext cx="2559171" cy="1919378"/>
          </a:xfrm>
          <a:prstGeom prst="rect">
            <a:avLst/>
          </a:prstGeom>
        </p:spPr>
      </p:pic>
      <p:sp>
        <p:nvSpPr>
          <p:cNvPr id="4" name="Content Placeholder 3">
            <a:extLst>
              <a:ext uri="{FF2B5EF4-FFF2-40B4-BE49-F238E27FC236}">
                <a16:creationId xmlns:a16="http://schemas.microsoft.com/office/drawing/2014/main" id="{66F55A06-0779-20F0-8BA1-C609160EEDC4}"/>
              </a:ext>
            </a:extLst>
          </p:cNvPr>
          <p:cNvSpPr txBox="1">
            <a:spLocks/>
          </p:cNvSpPr>
          <p:nvPr/>
        </p:nvSpPr>
        <p:spPr>
          <a:xfrm>
            <a:off x="6599430" y="657913"/>
            <a:ext cx="5221718" cy="5637059"/>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David Wyatt</a:t>
            </a:r>
          </a:p>
          <a:p>
            <a:pPr marL="0" indent="0">
              <a:buFont typeface="Arial" panose="020B0604020202020204" pitchFamily="34" charset="0"/>
              <a:buNone/>
            </a:pPr>
            <a:r>
              <a:rPr lang="en-GB" sz="1800" dirty="0"/>
              <a:t>Foundation Governor</a:t>
            </a:r>
          </a:p>
          <a:p>
            <a:pPr marL="0" indent="0">
              <a:buFont typeface="Arial" panose="020B0604020202020204" pitchFamily="34" charset="0"/>
              <a:buNone/>
            </a:pPr>
            <a:endParaRPr lang="en-GB" sz="1800" dirty="0"/>
          </a:p>
          <a:p>
            <a:pPr marL="0" indent="0">
              <a:buFont typeface="Arial" panose="020B0604020202020204" pitchFamily="34" charset="0"/>
              <a:buNone/>
            </a:pPr>
            <a:r>
              <a:rPr lang="en-GB" sz="1800"/>
              <a:t>Christian Distinctiveness, RE, </a:t>
            </a:r>
          </a:p>
          <a:p>
            <a:pPr marL="0" indent="0">
              <a:buFont typeface="Arial" panose="020B0604020202020204" pitchFamily="34" charset="0"/>
              <a:buNone/>
            </a:pPr>
            <a:r>
              <a:rPr lang="en-GB" sz="1800"/>
              <a:t>Geography </a:t>
            </a:r>
            <a:r>
              <a:rPr lang="en-GB" sz="1800" dirty="0"/>
              <a:t>and History </a:t>
            </a:r>
          </a:p>
          <a:p>
            <a:pPr marL="0" indent="0">
              <a:buFont typeface="Arial" panose="020B0604020202020204" pitchFamily="34" charset="0"/>
              <a:buNone/>
            </a:pPr>
            <a:r>
              <a:rPr lang="en-GB" sz="1800" dirty="0"/>
              <a:t>Governor</a:t>
            </a:r>
          </a:p>
          <a:p>
            <a:pPr marL="0" indent="0">
              <a:buFont typeface="Arial" panose="020B0604020202020204" pitchFamily="34" charset="0"/>
              <a:buNone/>
            </a:pPr>
            <a:endParaRPr lang="en-GB" sz="1800" dirty="0"/>
          </a:p>
          <a:p>
            <a:pPr marL="0" indent="0">
              <a:buFont typeface="Arial" panose="020B0604020202020204" pitchFamily="34" charset="0"/>
              <a:buNone/>
            </a:pPr>
            <a:r>
              <a:rPr lang="en-GB" sz="1800" dirty="0"/>
              <a:t>Member of:</a:t>
            </a:r>
          </a:p>
          <a:p>
            <a:r>
              <a:rPr lang="en-GB" sz="1800" dirty="0"/>
              <a:t>Personnel Committee</a:t>
            </a:r>
          </a:p>
          <a:p>
            <a:r>
              <a:rPr lang="en-GB" sz="1800" dirty="0"/>
              <a:t>Performance Management panel</a:t>
            </a:r>
          </a:p>
          <a:p>
            <a:r>
              <a:rPr lang="en-GB" sz="1800" dirty="0"/>
              <a:t>Pay Panel</a:t>
            </a:r>
          </a:p>
          <a:p>
            <a:pPr marL="0" indent="0">
              <a:buFont typeface="Arial" panose="020B0604020202020204" pitchFamily="34" charset="0"/>
              <a:buNone/>
            </a:pPr>
            <a:r>
              <a:rPr lang="en-GB" sz="1700" dirty="0">
                <a:latin typeface="Calibri" panose="020F0502020204030204" pitchFamily="34" charset="0"/>
                <a:ea typeface="Calibri" panose="020F0502020204030204" pitchFamily="34" charset="0"/>
              </a:rPr>
              <a:t>David has been a Foundation Governor for many years. His focus is on Personnel, Finance and the schools’ Christian ethos. He is the Link Governor for Data Protection. David is also Vice-Chair of Governors at Crazies Hill Primary School and is also a Trustee of the Agape Multi Academy Trust. </a:t>
            </a:r>
          </a:p>
          <a:p>
            <a:pPr marL="0" indent="0">
              <a:buFont typeface="Arial" panose="020B0604020202020204" pitchFamily="34" charset="0"/>
              <a:buNone/>
            </a:pPr>
            <a:r>
              <a:rPr lang="en-GB" sz="1700" dirty="0">
                <a:latin typeface="Calibri" panose="020F0502020204030204" pitchFamily="34" charset="0"/>
                <a:ea typeface="Calibri" panose="020F0502020204030204" pitchFamily="34" charset="0"/>
              </a:rPr>
              <a:t>David’s term is from 3.12.14 – 2.12.26</a:t>
            </a:r>
          </a:p>
        </p:txBody>
      </p:sp>
      <p:pic>
        <p:nvPicPr>
          <p:cNvPr id="7" name="Picture 6">
            <a:extLst>
              <a:ext uri="{FF2B5EF4-FFF2-40B4-BE49-F238E27FC236}">
                <a16:creationId xmlns:a16="http://schemas.microsoft.com/office/drawing/2014/main" id="{BA15821A-B4BB-2BC8-6135-E06405D036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9440741" y="1086206"/>
            <a:ext cx="2559173" cy="1919380"/>
          </a:xfrm>
          <a:prstGeom prst="rect">
            <a:avLst/>
          </a:prstGeom>
        </p:spPr>
      </p:pic>
    </p:spTree>
    <p:extLst>
      <p:ext uri="{BB962C8B-B14F-4D97-AF65-F5344CB8AC3E}">
        <p14:creationId xmlns:p14="http://schemas.microsoft.com/office/powerpoint/2010/main" val="2325611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B061FD4-5D7E-01A0-D211-64CD7887A799}"/>
              </a:ext>
            </a:extLst>
          </p:cNvPr>
          <p:cNvGrpSpPr/>
          <p:nvPr/>
        </p:nvGrpSpPr>
        <p:grpSpPr>
          <a:xfrm>
            <a:off x="6454275" y="562920"/>
            <a:ext cx="5282380" cy="5637059"/>
            <a:chOff x="609832" y="662230"/>
            <a:chExt cx="5282380" cy="5637059"/>
          </a:xfrm>
        </p:grpSpPr>
        <p:sp>
          <p:nvSpPr>
            <p:cNvPr id="10" name="Content Placeholder 2">
              <a:extLst>
                <a:ext uri="{FF2B5EF4-FFF2-40B4-BE49-F238E27FC236}">
                  <a16:creationId xmlns:a16="http://schemas.microsoft.com/office/drawing/2014/main" id="{454210A7-0EA4-C11D-D890-6C64E036940F}"/>
                </a:ext>
              </a:extLst>
            </p:cNvPr>
            <p:cNvSpPr txBox="1">
              <a:spLocks/>
            </p:cNvSpPr>
            <p:nvPr/>
          </p:nvSpPr>
          <p:spPr>
            <a:xfrm>
              <a:off x="609832" y="662230"/>
              <a:ext cx="5282380" cy="5637059"/>
            </a:xfrm>
            <a:prstGeom prst="rect">
              <a:avLst/>
            </a:prstGeom>
            <a:ln>
              <a:solidFill>
                <a:schemeClr val="accent1"/>
              </a:solidFill>
            </a:ln>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7000" dirty="0">
                  <a:latin typeface="Calibri" panose="020F0502020204030204" pitchFamily="34" charset="0"/>
                  <a:ea typeface="Calibri" panose="020F0502020204030204" pitchFamily="34" charset="0"/>
                </a:rPr>
                <a:t>Vanessa O’Byrne </a:t>
              </a:r>
            </a:p>
            <a:p>
              <a:pPr marL="0" indent="0">
                <a:buFont typeface="Arial" panose="020B0604020202020204" pitchFamily="34" charset="0"/>
                <a:buNone/>
              </a:pPr>
              <a:r>
                <a:rPr lang="en-GB" sz="4500" dirty="0"/>
                <a:t>Executive Head Teacher</a:t>
              </a:r>
            </a:p>
            <a:p>
              <a:pPr marL="0" indent="0">
                <a:buFont typeface="Arial" panose="020B0604020202020204" pitchFamily="34" charset="0"/>
                <a:buNone/>
              </a:pPr>
              <a:endParaRPr lang="en-GB" sz="1400" dirty="0"/>
            </a:p>
            <a:p>
              <a:pPr marL="0" indent="0">
                <a:buNone/>
              </a:pPr>
              <a:endParaRPr lang="en-GB" sz="2800" dirty="0">
                <a:effectLst/>
                <a:latin typeface="Calibri" panose="020F0502020204030204" pitchFamily="34" charset="0"/>
                <a:ea typeface="Calibri" panose="020F0502020204030204" pitchFamily="34" charset="0"/>
              </a:endParaRPr>
            </a:p>
            <a:p>
              <a:pPr marL="0" indent="0">
                <a:buNone/>
              </a:pPr>
              <a:endParaRPr lang="en-GB" sz="2800" dirty="0">
                <a:effectLst/>
                <a:latin typeface="Calibri" panose="020F0502020204030204" pitchFamily="34" charset="0"/>
                <a:ea typeface="Calibri" panose="020F0502020204030204" pitchFamily="34" charset="0"/>
              </a:endParaRPr>
            </a:p>
            <a:p>
              <a:pPr marL="0" indent="0">
                <a:buNone/>
              </a:pPr>
              <a:endParaRPr lang="en-GB" dirty="0">
                <a:latin typeface="Calibri" panose="020F0502020204030204" pitchFamily="34" charset="0"/>
                <a:ea typeface="Calibri" panose="020F0502020204030204" pitchFamily="34" charset="0"/>
              </a:endParaRPr>
            </a:p>
            <a:p>
              <a:pPr marL="0" indent="0">
                <a:buNone/>
              </a:pPr>
              <a:endParaRPr lang="en-GB" sz="2800" dirty="0">
                <a:effectLst/>
                <a:latin typeface="Calibri" panose="020F0502020204030204" pitchFamily="34" charset="0"/>
                <a:ea typeface="Calibri" panose="020F0502020204030204" pitchFamily="34" charset="0"/>
              </a:endParaRPr>
            </a:p>
            <a:p>
              <a:pPr marL="0" indent="0">
                <a:buNone/>
              </a:pPr>
              <a:endParaRPr lang="en-GB" dirty="0">
                <a:latin typeface="Calibri" panose="020F0502020204030204" pitchFamily="34" charset="0"/>
                <a:ea typeface="Calibri" panose="020F0502020204030204" pitchFamily="34" charset="0"/>
              </a:endParaRPr>
            </a:p>
            <a:p>
              <a:pPr marL="0" indent="0">
                <a:buNone/>
              </a:pPr>
              <a:endParaRPr lang="en-GB" sz="2800" dirty="0">
                <a:effectLst/>
                <a:latin typeface="Calibri" panose="020F0502020204030204" pitchFamily="34" charset="0"/>
                <a:ea typeface="Calibri" panose="020F0502020204030204" pitchFamily="34" charset="0"/>
              </a:endParaRPr>
            </a:p>
            <a:p>
              <a:pPr marL="0" indent="0">
                <a:buNone/>
              </a:pPr>
              <a:endParaRPr lang="en-GB" sz="2800" dirty="0">
                <a:effectLst/>
                <a:latin typeface="Calibri" panose="020F0502020204030204" pitchFamily="34" charset="0"/>
                <a:ea typeface="Calibri" panose="020F0502020204030204" pitchFamily="34" charset="0"/>
              </a:endParaRPr>
            </a:p>
            <a:p>
              <a:pPr marL="0" indent="0" algn="just">
                <a:buNone/>
              </a:pPr>
              <a:r>
                <a:rPr lang="en-GB" sz="3400" dirty="0">
                  <a:latin typeface="Calibri" panose="020F0502020204030204" pitchFamily="34" charset="0"/>
                  <a:ea typeface="Calibri" panose="020F0502020204030204" pitchFamily="34" charset="0"/>
                </a:rPr>
                <a:t>Vanessa</a:t>
              </a:r>
              <a:r>
                <a:rPr lang="en-GB" sz="3400" dirty="0">
                  <a:effectLst/>
                  <a:latin typeface="Calibri" panose="020F0502020204030204" pitchFamily="34" charset="0"/>
                  <a:ea typeface="Calibri" panose="020F0502020204030204" pitchFamily="34" charset="0"/>
                </a:rPr>
                <a:t> became the Executive Head in September 2023.  </a:t>
              </a:r>
              <a:r>
                <a:rPr lang="en-GB" sz="3400" dirty="0">
                  <a:latin typeface="Calibri" panose="020F0502020204030204" pitchFamily="34" charset="0"/>
                  <a:ea typeface="Calibri" panose="020F0502020204030204" pitchFamily="34" charset="0"/>
                </a:rPr>
                <a:t>She </a:t>
              </a:r>
              <a:r>
                <a:rPr lang="en-GB" sz="3400" dirty="0">
                  <a:effectLst/>
                  <a:latin typeface="Calibri" panose="020F0502020204030204" pitchFamily="34" charset="0"/>
                  <a:ea typeface="Calibri" panose="020F0502020204030204" pitchFamily="34" charset="0"/>
                </a:rPr>
                <a:t>recognises the importance of working with the whole school community to provide a broad, stimulating and value-based education for our pupils. </a:t>
              </a:r>
            </a:p>
            <a:p>
              <a:pPr marL="0" indent="0" algn="just">
                <a:buFont typeface="Arial" panose="020B0604020202020204" pitchFamily="34" charset="0"/>
                <a:buNone/>
              </a:pPr>
              <a:r>
                <a:rPr lang="en-GB" sz="3400" dirty="0">
                  <a:effectLst/>
                  <a:latin typeface="Calibri" panose="020F0502020204030204" pitchFamily="34" charset="0"/>
                  <a:ea typeface="Calibri" panose="020F0502020204030204" pitchFamily="34" charset="0"/>
                </a:rPr>
                <a:t>An important part of her role will be aiding communication between the Schools and Governing Board. With a focus on the School Development plan, Vanessa will provide regular data and progress reports to the Full Governing Body. </a:t>
              </a:r>
            </a:p>
            <a:p>
              <a:pPr marL="0" indent="0" algn="just">
                <a:buFont typeface="Arial" panose="020B0604020202020204" pitchFamily="34" charset="0"/>
                <a:buNone/>
              </a:pPr>
              <a:r>
                <a:rPr lang="en-GB" sz="3400" dirty="0">
                  <a:solidFill>
                    <a:srgbClr val="000000"/>
                  </a:solidFill>
                  <a:latin typeface="Calibri" panose="020F0502020204030204" pitchFamily="34" charset="0"/>
                  <a:ea typeface="Calibri" panose="020F0502020204030204" pitchFamily="34" charset="0"/>
                  <a:cs typeface="Calibri" panose="020F0502020204030204" pitchFamily="34" charset="0"/>
                </a:rPr>
                <a:t>Vanessa’s interests lie in curriculum development, providing a range of platforms for all children to shine as well as the moral and social education of pupils through our values of ‘Grace, Courage &amp; Friendship’. </a:t>
              </a:r>
              <a:endParaRPr lang="en-GB" sz="34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dirty="0"/>
            </a:p>
          </p:txBody>
        </p:sp>
        <p:pic>
          <p:nvPicPr>
            <p:cNvPr id="11" name="Picture 10" descr="A picture containing person, laying&#10;&#10;Description automatically generated">
              <a:extLst>
                <a:ext uri="{FF2B5EF4-FFF2-40B4-BE49-F238E27FC236}">
                  <a16:creationId xmlns:a16="http://schemas.microsoft.com/office/drawing/2014/main" id="{D2CF02DC-EF1F-EF3A-56CB-3683E5A115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3608246" y="1113915"/>
              <a:ext cx="2485847" cy="1864385"/>
            </a:xfrm>
            <a:prstGeom prst="rect">
              <a:avLst/>
            </a:prstGeom>
          </p:spPr>
        </p:pic>
      </p:grpSp>
      <p:grpSp>
        <p:nvGrpSpPr>
          <p:cNvPr id="2" name="Group 1">
            <a:extLst>
              <a:ext uri="{FF2B5EF4-FFF2-40B4-BE49-F238E27FC236}">
                <a16:creationId xmlns:a16="http://schemas.microsoft.com/office/drawing/2014/main" id="{01CA507E-2E2A-C759-C01D-BEBED9A8B3D7}"/>
              </a:ext>
            </a:extLst>
          </p:cNvPr>
          <p:cNvGrpSpPr/>
          <p:nvPr/>
        </p:nvGrpSpPr>
        <p:grpSpPr>
          <a:xfrm>
            <a:off x="813620" y="562920"/>
            <a:ext cx="5282380" cy="5637059"/>
            <a:chOff x="706510" y="727079"/>
            <a:chExt cx="5282380" cy="5637059"/>
          </a:xfrm>
        </p:grpSpPr>
        <p:sp>
          <p:nvSpPr>
            <p:cNvPr id="3" name="Content Placeholder 2">
              <a:extLst>
                <a:ext uri="{FF2B5EF4-FFF2-40B4-BE49-F238E27FC236}">
                  <a16:creationId xmlns:a16="http://schemas.microsoft.com/office/drawing/2014/main" id="{DAEFF03C-6208-5022-ED4B-549F287E4293}"/>
                </a:ext>
              </a:extLst>
            </p:cNvPr>
            <p:cNvSpPr txBox="1">
              <a:spLocks/>
            </p:cNvSpPr>
            <p:nvPr/>
          </p:nvSpPr>
          <p:spPr>
            <a:xfrm>
              <a:off x="706510" y="727079"/>
              <a:ext cx="5282380" cy="5637059"/>
            </a:xfrm>
            <a:prstGeom prst="rect">
              <a:avLst/>
            </a:prstGeom>
            <a:ln>
              <a:solidFill>
                <a:schemeClr val="accent1"/>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Ali </a:t>
              </a:r>
              <a:r>
                <a:rPr lang="en-GB" dirty="0" err="1"/>
                <a:t>Sinfield</a:t>
              </a:r>
              <a:endParaRPr lang="en-GB" dirty="0"/>
            </a:p>
            <a:p>
              <a:pPr marL="0" indent="0">
                <a:buFont typeface="Arial" panose="020B0604020202020204" pitchFamily="34" charset="0"/>
                <a:buNone/>
              </a:pPr>
              <a:r>
                <a:rPr lang="en-GB" sz="1900" dirty="0"/>
                <a:t>Co-Opted Governor</a:t>
              </a:r>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8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sz="18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sz="18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sz="18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sz="1800" dirty="0">
                <a:solidFill>
                  <a:srgbClr val="000000"/>
                </a:solidFill>
                <a:latin typeface="Calibri" panose="020F0502020204030204" pitchFamily="34" charset="0"/>
                <a:ea typeface="Calibri" panose="020F0502020204030204" pitchFamily="34" charset="0"/>
              </a:endParaRPr>
            </a:p>
            <a:p>
              <a:pPr marL="0" indent="0" algn="just">
                <a:buNone/>
              </a:pPr>
              <a:endParaRPr lang="en-GB" sz="1600" dirty="0">
                <a:solidFill>
                  <a:srgbClr val="000000"/>
                </a:solidFill>
                <a:latin typeface="Calibri" panose="020F0502020204030204" pitchFamily="34" charset="0"/>
                <a:ea typeface="Calibri" panose="020F0502020204030204" pitchFamily="34" charset="0"/>
              </a:endParaRPr>
            </a:p>
            <a:p>
              <a:pPr marL="0" indent="0" algn="just">
                <a:buNone/>
              </a:pPr>
              <a:r>
                <a:rPr lang="en-GB" sz="1600" dirty="0">
                  <a:solidFill>
                    <a:srgbClr val="000000"/>
                  </a:solidFill>
                  <a:latin typeface="Calibri" panose="020F0502020204030204" pitchFamily="34" charset="0"/>
                  <a:ea typeface="Calibri" panose="020F0502020204030204" pitchFamily="34" charset="0"/>
                </a:rPr>
                <a:t>Ali has been a member of the Governing Board for two terms as the Staff Governor.  Ali is now a Co-Opted Governor, invited to be on the Board due to her unique and extensive skills and expertise.  </a:t>
              </a:r>
            </a:p>
            <a:p>
              <a:pPr marL="0" indent="0" algn="just">
                <a:buNone/>
              </a:pPr>
              <a:r>
                <a:rPr lang="en-GB" sz="1600" dirty="0">
                  <a:solidFill>
                    <a:srgbClr val="000000"/>
                  </a:solidFill>
                  <a:latin typeface="Calibri" panose="020F0502020204030204" pitchFamily="34" charset="0"/>
                  <a:ea typeface="Calibri" panose="020F0502020204030204" pitchFamily="34" charset="0"/>
                </a:rPr>
                <a:t>Ali is the Assistant Headteacher and Inclusion Lead across both schools.  She Leads our school’s inclusion strategy for SEND and Pupil Premium, with a passion for ensuring every child has the opportunity to succeed.  </a:t>
              </a:r>
            </a:p>
            <a:p>
              <a:pPr marL="0" indent="0" algn="just">
                <a:buNone/>
              </a:pPr>
              <a:r>
                <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rPr>
                <a:t>Additionally, Ali oversees the curriculum to ensure it is engaging, inclusive, and aligned with the highest standards of education.  She is committed to continuous improvement and to making a positive impact on both teaching and learning outcomes across the school. </a:t>
              </a:r>
            </a:p>
            <a:p>
              <a:pPr marL="0" indent="0" algn="just">
                <a:buNone/>
              </a:pPr>
              <a:r>
                <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rPr>
                <a:t>Ali’s term is from 6.10.25 – 5.10.29</a:t>
              </a:r>
            </a:p>
          </p:txBody>
        </p:sp>
        <p:pic>
          <p:nvPicPr>
            <p:cNvPr id="4" name="Picture 3" descr="A picture containing person&#10;&#10;Description automatically generated">
              <a:extLst>
                <a:ext uri="{FF2B5EF4-FFF2-40B4-BE49-F238E27FC236}">
                  <a16:creationId xmlns:a16="http://schemas.microsoft.com/office/drawing/2014/main" id="{D021F4A0-7674-00D1-F68D-B1E2B148F4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3428220" y="1199881"/>
              <a:ext cx="2654541" cy="1990906"/>
            </a:xfrm>
            <a:prstGeom prst="rect">
              <a:avLst/>
            </a:prstGeom>
          </p:spPr>
        </p:pic>
      </p:grpSp>
    </p:spTree>
    <p:extLst>
      <p:ext uri="{BB962C8B-B14F-4D97-AF65-F5344CB8AC3E}">
        <p14:creationId xmlns:p14="http://schemas.microsoft.com/office/powerpoint/2010/main" val="39389485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425CB-3895-ACF0-9067-605F198381E9}"/>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01012118-BCC8-25EC-2436-A39F6C269F38}"/>
              </a:ext>
            </a:extLst>
          </p:cNvPr>
          <p:cNvSpPr txBox="1">
            <a:spLocks/>
          </p:cNvSpPr>
          <p:nvPr/>
        </p:nvSpPr>
        <p:spPr>
          <a:xfrm>
            <a:off x="6454275" y="562920"/>
            <a:ext cx="5282380" cy="5637059"/>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500" dirty="0"/>
              <a:t>Sarah </a:t>
            </a:r>
            <a:r>
              <a:rPr lang="en-GB" sz="4500" dirty="0" err="1"/>
              <a:t>Pontet</a:t>
            </a:r>
            <a:endParaRPr lang="en-GB" sz="4500" dirty="0"/>
          </a:p>
          <a:p>
            <a:pPr marL="0" indent="0">
              <a:buFont typeface="Arial" panose="020B0604020202020204" pitchFamily="34" charset="0"/>
              <a:buNone/>
            </a:pPr>
            <a:r>
              <a:rPr lang="en-GB" sz="2300" dirty="0"/>
              <a:t>Staff Governor</a:t>
            </a:r>
          </a:p>
          <a:p>
            <a:pPr marL="0" indent="0">
              <a:buFont typeface="Arial" panose="020B0604020202020204" pitchFamily="34" charset="0"/>
              <a:buNone/>
            </a:pPr>
            <a:endParaRPr lang="en-GB" sz="1400" dirty="0"/>
          </a:p>
          <a:p>
            <a:pPr marL="0" indent="0">
              <a:buFont typeface="Arial" panose="020B0604020202020204" pitchFamily="34" charset="0"/>
              <a:buNone/>
            </a:pPr>
            <a:r>
              <a:rPr lang="en-GB" sz="1400" dirty="0"/>
              <a:t> </a:t>
            </a:r>
            <a:endParaRPr lang="en-GB" sz="2800" dirty="0">
              <a:effectLst/>
              <a:latin typeface="Calibri" panose="020F0502020204030204" pitchFamily="34" charset="0"/>
              <a:ea typeface="Calibri" panose="020F0502020204030204" pitchFamily="34" charset="0"/>
            </a:endParaRPr>
          </a:p>
          <a:p>
            <a:pPr fontAlgn="base"/>
            <a:r>
              <a:rPr lang="en-GB" sz="1500" dirty="0">
                <a:latin typeface="Calibri" panose="020F0502020204030204" pitchFamily="34" charset="0"/>
                <a:ea typeface="Calibri" panose="020F0502020204030204" pitchFamily="34" charset="0"/>
              </a:rPr>
              <a:t>Sarah was elected as the Staff Governor, joining the Governing Board in November 2025. </a:t>
            </a:r>
            <a:r>
              <a:rPr lang="en-GB" sz="1500" dirty="0"/>
              <a:t>Sarah has </a:t>
            </a:r>
            <a:r>
              <a:rPr lang="en-GB" sz="1500" dirty="0">
                <a:latin typeface="Calibri" panose="020F0502020204030204" pitchFamily="34" charset="0"/>
                <a:ea typeface="Calibri" panose="020F0502020204030204" pitchFamily="34" charset="0"/>
              </a:rPr>
              <a:t>been a teacher for 30 years, the past 15 at Robert Piggott Junior School.  She is Assistant Head and as well as teaching Year 5 and 6, takes the lead in the schools on Safeguarding, Behaviour and Attendance.</a:t>
            </a:r>
          </a:p>
          <a:p>
            <a:pPr fontAlgn="base"/>
            <a:r>
              <a:rPr lang="en-GB" sz="1500" dirty="0">
                <a:latin typeface="Calibri" panose="020F0502020204030204" pitchFamily="34" charset="0"/>
                <a:ea typeface="Calibri" panose="020F0502020204030204" pitchFamily="34" charset="0"/>
              </a:rPr>
              <a:t>Sarah is committed to supporting the strategic development of our schools and ensuring that decisions reflect the realities of teaching and learning. She is passionate about creating an inclusive environment where every pupil can flourish and ensures that the curriculum meets all the children's needs.  </a:t>
            </a:r>
          </a:p>
          <a:p>
            <a:pPr marL="0" indent="0" fontAlgn="base">
              <a:buNone/>
            </a:pPr>
            <a:r>
              <a:rPr lang="en-GB" sz="1500" dirty="0">
                <a:latin typeface="Calibri" panose="020F0502020204030204" pitchFamily="34" charset="0"/>
                <a:ea typeface="Calibri" panose="020F0502020204030204" pitchFamily="34" charset="0"/>
              </a:rPr>
              <a:t>Sarah’s term is from 12.11.25 – 11.11.29</a:t>
            </a:r>
          </a:p>
          <a:p>
            <a:pPr marL="0" indent="0" algn="just">
              <a:buNone/>
            </a:pPr>
            <a:endParaRPr lang="en-GB" sz="1600" dirty="0">
              <a:latin typeface="Calibri" panose="020F0502020204030204" pitchFamily="34" charset="0"/>
              <a:ea typeface="Calibri" panose="020F0502020204030204" pitchFamily="34" charset="0"/>
            </a:endParaRPr>
          </a:p>
          <a:p>
            <a:pPr marL="0" indent="0" algn="just">
              <a:buNone/>
            </a:pPr>
            <a:endParaRPr lang="en-GB" sz="3400" dirty="0">
              <a:latin typeface="Calibri" panose="020F0502020204030204" pitchFamily="34" charset="0"/>
              <a:ea typeface="Calibri" panose="020F0502020204030204" pitchFamily="34" charset="0"/>
            </a:endParaRPr>
          </a:p>
          <a:p>
            <a:pPr marL="0" indent="0" algn="just">
              <a:buNone/>
            </a:pPr>
            <a:endParaRPr lang="en-GB" sz="34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dirty="0"/>
          </a:p>
        </p:txBody>
      </p:sp>
      <p:sp>
        <p:nvSpPr>
          <p:cNvPr id="3" name="Content Placeholder 2">
            <a:extLst>
              <a:ext uri="{FF2B5EF4-FFF2-40B4-BE49-F238E27FC236}">
                <a16:creationId xmlns:a16="http://schemas.microsoft.com/office/drawing/2014/main" id="{863F6E92-31D2-F0CC-022B-31DE85B68D7C}"/>
              </a:ext>
            </a:extLst>
          </p:cNvPr>
          <p:cNvSpPr txBox="1">
            <a:spLocks/>
          </p:cNvSpPr>
          <p:nvPr/>
        </p:nvSpPr>
        <p:spPr>
          <a:xfrm>
            <a:off x="813620" y="562920"/>
            <a:ext cx="5282380" cy="5637059"/>
          </a:xfrm>
          <a:prstGeom prst="rect">
            <a:avLst/>
          </a:prstGeom>
          <a:ln>
            <a:solidFill>
              <a:schemeClr val="accent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900" dirty="0">
                <a:latin typeface="Calibri" panose="020F0502020204030204" pitchFamily="34" charset="0"/>
                <a:ea typeface="Calibri" panose="020F0502020204030204" pitchFamily="34" charset="0"/>
              </a:rPr>
              <a:t>Reverend David Chislett</a:t>
            </a:r>
          </a:p>
          <a:p>
            <a:pPr marL="0" indent="0">
              <a:buFont typeface="Arial" panose="020B0604020202020204" pitchFamily="34" charset="0"/>
              <a:buNone/>
            </a:pPr>
            <a:r>
              <a:rPr lang="en-GB" sz="2300" dirty="0"/>
              <a:t>Foundation Governor</a:t>
            </a:r>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800" dirty="0">
              <a:solidFill>
                <a:srgbClr val="000000"/>
              </a:solidFill>
              <a:latin typeface="Calibri" panose="020F0502020204030204" pitchFamily="34" charset="0"/>
              <a:ea typeface="Calibri" panose="020F0502020204030204" pitchFamily="34" charset="0"/>
            </a:endParaRPr>
          </a:p>
          <a:p>
            <a:pPr marL="0" indent="0" algn="just">
              <a:buNone/>
            </a:pPr>
            <a:endParaRPr lang="en-GB" sz="1600" dirty="0">
              <a:latin typeface="Calibri" panose="020F0502020204030204" pitchFamily="34" charset="0"/>
              <a:ea typeface="Calibri" panose="020F0502020204030204" pitchFamily="34" charset="0"/>
            </a:endParaRPr>
          </a:p>
          <a:p>
            <a:pPr marL="0" indent="0" algn="just">
              <a:buNone/>
            </a:pPr>
            <a:endParaRPr lang="en-GB" sz="1600" dirty="0">
              <a:latin typeface="Calibri" panose="020F0502020204030204" pitchFamily="34" charset="0"/>
              <a:ea typeface="Calibri" panose="020F0502020204030204" pitchFamily="34" charset="0"/>
            </a:endParaRPr>
          </a:p>
          <a:p>
            <a:pPr marL="0" indent="0" algn="just">
              <a:buNone/>
            </a:pPr>
            <a:endParaRPr lang="en-GB" sz="1600" dirty="0">
              <a:latin typeface="Calibri" panose="020F0502020204030204" pitchFamily="34" charset="0"/>
              <a:ea typeface="Calibri" panose="020F0502020204030204" pitchFamily="34" charset="0"/>
            </a:endParaRPr>
          </a:p>
          <a:p>
            <a:pPr marL="0" indent="0" algn="just">
              <a:buNone/>
            </a:pPr>
            <a:endParaRPr lang="en-GB" sz="1600" dirty="0">
              <a:latin typeface="Calibri" panose="020F0502020204030204" pitchFamily="34" charset="0"/>
              <a:ea typeface="Calibri" panose="020F0502020204030204" pitchFamily="34" charset="0"/>
            </a:endParaRPr>
          </a:p>
          <a:p>
            <a:pPr marL="0" indent="0" algn="just">
              <a:buNone/>
            </a:pPr>
            <a:r>
              <a:rPr lang="en-GB" sz="1600" dirty="0">
                <a:latin typeface="Calibri" panose="020F0502020204030204" pitchFamily="34" charset="0"/>
                <a:ea typeface="Calibri" panose="020F0502020204030204" pitchFamily="34" charset="0"/>
              </a:rPr>
              <a:t>David is the vicar of Wargrave and </a:t>
            </a:r>
            <a:r>
              <a:rPr lang="en-GB" sz="1600" dirty="0" err="1">
                <a:latin typeface="Calibri" panose="020F0502020204030204" pitchFamily="34" charset="0"/>
                <a:ea typeface="Calibri" panose="020F0502020204030204" pitchFamily="34" charset="0"/>
              </a:rPr>
              <a:t>Knowl</a:t>
            </a:r>
            <a:r>
              <a:rPr lang="en-GB" sz="1600" dirty="0">
                <a:latin typeface="Calibri" panose="020F0502020204030204" pitchFamily="34" charset="0"/>
                <a:ea typeface="Calibri" panose="020F0502020204030204" pitchFamily="34" charset="0"/>
              </a:rPr>
              <a:t> Hill and became a governor in October 2025. He is part of the team that leads collective worship at Robert Piggott CE Infant and Junior School.</a:t>
            </a:r>
          </a:p>
          <a:p>
            <a:pPr marL="0" indent="0" algn="just">
              <a:buNone/>
            </a:pPr>
            <a:r>
              <a:rPr lang="en-GB" sz="1600" dirty="0">
                <a:latin typeface="Calibri" panose="020F0502020204030204" pitchFamily="34" charset="0"/>
                <a:ea typeface="Calibri" panose="020F0502020204030204" pitchFamily="34" charset="0"/>
              </a:rPr>
              <a:t>David is also on the board of governors of The Piggott School and a trustee of USPG who are partners in global mission.</a:t>
            </a:r>
          </a:p>
          <a:p>
            <a:pPr marL="0" indent="0" algn="just">
              <a:buNone/>
            </a:pPr>
            <a:r>
              <a:rPr lang="en-GB" sz="1600" dirty="0">
                <a:latin typeface="Calibri" panose="020F0502020204030204" pitchFamily="34" charset="0"/>
                <a:ea typeface="Calibri" panose="020F0502020204030204" pitchFamily="34" charset="0"/>
              </a:rPr>
              <a:t>In his business career, David held senior financial positions with several private equity backed technology companies</a:t>
            </a:r>
            <a:r>
              <a:rPr lang="en-GB" sz="1700" dirty="0">
                <a:latin typeface="Calibri" panose="020F0502020204030204" pitchFamily="34" charset="0"/>
                <a:ea typeface="Calibri" panose="020F0502020204030204" pitchFamily="34" charset="0"/>
              </a:rPr>
              <a:t>.</a:t>
            </a:r>
          </a:p>
          <a:p>
            <a:pPr marL="0" indent="0" algn="just">
              <a:buNone/>
            </a:pPr>
            <a:r>
              <a:rPr lang="en-GB" sz="1700" dirty="0">
                <a:latin typeface="Calibri" panose="020F0502020204030204" pitchFamily="34" charset="0"/>
                <a:ea typeface="Calibri" panose="020F0502020204030204" pitchFamily="34" charset="0"/>
              </a:rPr>
              <a:t>David’s term is from 22.10.25-21.10.29</a:t>
            </a:r>
          </a:p>
          <a:p>
            <a:pPr marL="0" indent="0">
              <a:buFont typeface="Arial" panose="020B0604020202020204" pitchFamily="34" charset="0"/>
              <a:buNone/>
            </a:pPr>
            <a:endParaRPr lang="en-GB" sz="1800" dirty="0">
              <a:solidFill>
                <a:srgbClr val="000000"/>
              </a:solidFill>
              <a:latin typeface="Calibri" panose="020F0502020204030204" pitchFamily="34" charset="0"/>
              <a:ea typeface="Calibri" panose="020F0502020204030204" pitchFamily="34" charset="0"/>
            </a:endParaRPr>
          </a:p>
          <a:p>
            <a:pPr marL="0" indent="0">
              <a:buFont typeface="Arial" panose="020B0604020202020204" pitchFamily="34" charset="0"/>
              <a:buNone/>
            </a:pPr>
            <a:endParaRPr lang="en-GB" sz="1800" dirty="0">
              <a:solidFill>
                <a:srgbClr val="000000"/>
              </a:solidFill>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4FD016B8-99D0-2E96-2626-2F81481CDA59}"/>
              </a:ext>
            </a:extLst>
          </p:cNvPr>
          <p:cNvPicPr>
            <a:picLocks noChangeAspect="1"/>
          </p:cNvPicPr>
          <p:nvPr/>
        </p:nvPicPr>
        <p:blipFill>
          <a:blip r:embed="rId2"/>
          <a:stretch>
            <a:fillRect/>
          </a:stretch>
        </p:blipFill>
        <p:spPr>
          <a:xfrm>
            <a:off x="4257040" y="1174189"/>
            <a:ext cx="1490921" cy="1863651"/>
          </a:xfrm>
          <a:prstGeom prst="rect">
            <a:avLst/>
          </a:prstGeom>
        </p:spPr>
      </p:pic>
      <p:pic>
        <p:nvPicPr>
          <p:cNvPr id="2" name="Picture 1">
            <a:extLst>
              <a:ext uri="{FF2B5EF4-FFF2-40B4-BE49-F238E27FC236}">
                <a16:creationId xmlns:a16="http://schemas.microsoft.com/office/drawing/2014/main" id="{DBB5DA82-CD2C-5172-2A19-6F1AEF050825}"/>
              </a:ext>
            </a:extLst>
          </p:cNvPr>
          <p:cNvPicPr>
            <a:picLocks noChangeAspect="1"/>
          </p:cNvPicPr>
          <p:nvPr/>
        </p:nvPicPr>
        <p:blipFill>
          <a:blip r:embed="rId3"/>
          <a:stretch>
            <a:fillRect/>
          </a:stretch>
        </p:blipFill>
        <p:spPr>
          <a:xfrm>
            <a:off x="10327787" y="866325"/>
            <a:ext cx="903806" cy="1290277"/>
          </a:xfrm>
          <a:prstGeom prst="rect">
            <a:avLst/>
          </a:prstGeom>
        </p:spPr>
      </p:pic>
    </p:spTree>
    <p:extLst>
      <p:ext uri="{BB962C8B-B14F-4D97-AF65-F5344CB8AC3E}">
        <p14:creationId xmlns:p14="http://schemas.microsoft.com/office/powerpoint/2010/main" val="33229429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a645f6a-785d-4efe-9822-083d97e57142">
      <Terms xmlns="http://schemas.microsoft.com/office/infopath/2007/PartnerControls"/>
    </lcf76f155ced4ddcb4097134ff3c332f>
    <TaxCatchAll xmlns="6bb97509-7872-408f-a3f4-1381680c170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CF99D966038BD4BB5D6C8D633B13765" ma:contentTypeVersion="18" ma:contentTypeDescription="Create a new document." ma:contentTypeScope="" ma:versionID="7566fd93e1f790c8c5de6909356a08a1">
  <xsd:schema xmlns:xsd="http://www.w3.org/2001/XMLSchema" xmlns:xs="http://www.w3.org/2001/XMLSchema" xmlns:p="http://schemas.microsoft.com/office/2006/metadata/properties" xmlns:ns2="0a645f6a-785d-4efe-9822-083d97e57142" xmlns:ns3="6bb97509-7872-408f-a3f4-1381680c1706" targetNamespace="http://schemas.microsoft.com/office/2006/metadata/properties" ma:root="true" ma:fieldsID="1e8c344a901cde9837a58ee80bbbe2ea" ns2:_="" ns3:_="">
    <xsd:import namespace="0a645f6a-785d-4efe-9822-083d97e57142"/>
    <xsd:import namespace="6bb97509-7872-408f-a3f4-1381680c170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45f6a-785d-4efe-9822-083d97e5714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3366f62-2e19-4084-8412-e01f4251e60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bb97509-7872-408f-a3f4-1381680c170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25a0395-82b0-41f9-8ff0-52dda7c74b83}" ma:internalName="TaxCatchAll" ma:showField="CatchAllData" ma:web="6bb97509-7872-408f-a3f4-1381680c170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A578AE-ADFE-481C-950D-FEA3C6644576}">
  <ds:schemaRefs>
    <ds:schemaRef ds:uri="http://schemas.microsoft.com/sharepoint/v3/contenttype/forms"/>
  </ds:schemaRefs>
</ds:datastoreItem>
</file>

<file path=customXml/itemProps2.xml><?xml version="1.0" encoding="utf-8"?>
<ds:datastoreItem xmlns:ds="http://schemas.openxmlformats.org/officeDocument/2006/customXml" ds:itemID="{41131A04-9AC6-4832-92D9-1966260CE1FB}">
  <ds:schemaRefs>
    <ds:schemaRef ds:uri="6bb97509-7872-408f-a3f4-1381680c1706"/>
    <ds:schemaRef ds:uri="http://purl.org/dc/elements/1.1/"/>
    <ds:schemaRef ds:uri="http://www.w3.org/XML/1998/namespace"/>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0a645f6a-785d-4efe-9822-083d97e57142"/>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129819F5-90D4-4AB4-8F5D-320D418C55F7}"/>
</file>

<file path=docProps/app.xml><?xml version="1.0" encoding="utf-8"?>
<Properties xmlns="http://schemas.openxmlformats.org/officeDocument/2006/extended-properties" xmlns:vt="http://schemas.openxmlformats.org/officeDocument/2006/docPropsVTypes">
  <TotalTime>141</TotalTime>
  <Words>1204</Words>
  <Application>Microsoft Office PowerPoint</Application>
  <PresentationFormat>Widescreen</PresentationFormat>
  <Paragraphs>145</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Aptos</vt:lpstr>
      <vt:lpstr>Arial</vt:lpstr>
      <vt:lpstr>Calibri</vt:lpstr>
      <vt:lpstr>Calibri Light</vt:lpstr>
      <vt:lpstr>Georgia</vt:lpstr>
      <vt:lpstr>Tahoma</vt:lpstr>
      <vt:lpstr>Office Theme</vt:lpstr>
      <vt:lpstr> Robert Piggott Junior and Infant Schools Governors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RPJIS Governors</dc:title>
  <dc:creator>Clerk</dc:creator>
  <cp:lastModifiedBy>Lisa Everett</cp:lastModifiedBy>
  <cp:revision>74</cp:revision>
  <cp:lastPrinted>2025-05-14T09:43:00Z</cp:lastPrinted>
  <dcterms:created xsi:type="dcterms:W3CDTF">2022-01-10T15:50:15Z</dcterms:created>
  <dcterms:modified xsi:type="dcterms:W3CDTF">2026-09-17T11:44:40Z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0x0101006CF99D966038BD4BB5D6C8D633B13765</vt:lpwstr>
  </property>
  <property fmtid="{D5CDD505-2E9C-101B-9397-08002B2CF9AE}" pid="3" name="MediaServiceImageTags">
    <vt:lpwstr/>
  </property>
</Properties>
</file>