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64" r:id="rId6"/>
    <p:sldId id="273" r:id="rId7"/>
    <p:sldId id="286" r:id="rId8"/>
    <p:sldId id="274" r:id="rId9"/>
    <p:sldId id="275" r:id="rId10"/>
    <p:sldId id="297" r:id="rId11"/>
    <p:sldId id="307" r:id="rId12"/>
    <p:sldId id="308" r:id="rId13"/>
    <p:sldId id="311" r:id="rId14"/>
    <p:sldId id="312" r:id="rId15"/>
    <p:sldId id="313" r:id="rId16"/>
    <p:sldId id="315" r:id="rId17"/>
    <p:sldId id="1195" r:id="rId18"/>
    <p:sldId id="1196" r:id="rId19"/>
    <p:sldId id="318" r:id="rId20"/>
    <p:sldId id="319" r:id="rId21"/>
    <p:sldId id="1197" r:id="rId22"/>
    <p:sldId id="321" r:id="rId23"/>
    <p:sldId id="1198" r:id="rId24"/>
    <p:sldId id="1199" r:id="rId25"/>
    <p:sldId id="1200" r:id="rId26"/>
    <p:sldId id="1201" r:id="rId27"/>
    <p:sldId id="278" r:id="rId28"/>
    <p:sldId id="1202" r:id="rId29"/>
    <p:sldId id="1203" r:id="rId3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8B61CC-10C4-0EDE-45C7-C5044FF39911}" v="21" dt="2025-11-11T12:42:40.3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FFEF3-63BA-4D38-BAD3-DDC3293B5E0B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62F6B-E733-445A-AEAA-48EFE9D44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5627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9BFE0-FD78-4418-8396-4BAD74A0074D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D9FD2-B4AB-4A95-9248-7A93F9973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114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want children who have automatic recall of facts- long term belief  MM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411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MM Cognitive load- if they know facts </a:t>
            </a:r>
            <a:r>
              <a:rPr lang="en-GB" dirty="0" err="1"/>
              <a:t>thye</a:t>
            </a:r>
            <a:r>
              <a:rPr lang="en-GB" dirty="0"/>
              <a:t> can concentrate on understanding the methods of long </a:t>
            </a:r>
            <a:r>
              <a:rPr lang="en-GB" dirty="0" err="1"/>
              <a:t>mult</a:t>
            </a:r>
            <a:r>
              <a:rPr lang="en-GB" dirty="0"/>
              <a:t> and division and fractions- no pass mark/ fail but 22 + / 25 is a good score Just multiplication </a:t>
            </a:r>
            <a:r>
              <a:rPr lang="en-GB" dirty="0" err="1"/>
              <a:t>bUT</a:t>
            </a:r>
            <a:r>
              <a:rPr lang="en-GB" dirty="0"/>
              <a:t> we teach for understanding relationship between X and division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526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MM Doubles then 1s and reduces amount they need to learn- model this       Square numbers    Kangaroo maths 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969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 Model skip counting along a line, rolling numbers with actions, ordering the numbers in the table    Research HEARING and SEEING- singing gives rhythm to the pattern, seeing can store it in memory- there is a place for it BUT not exclusively, some children need to know where the numbers come from- if struggling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462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 Free resources or paid cards- on website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814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 PPT, or arrange them in order- notice the pulled down Look at repeated addition 7 + 7 ( should be a known fact) 14 + 7-adding 7 each time, let them extrapolate to prove this if needed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68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 Turn over the first one- tap and say in order 1 7 is 7 etc and BACKWARDS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53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FS1 7 7 etc forwards, backwards BUT two cards turned over now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526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3B475-A72D-45D6-A800-264392B3EC6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252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MM Odd even activity  look at patterns in target X table and discuss    Point is to look for patterns- indicator of good mathematician and some children find patterns easier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3B475-A72D-45D6-A800-264392B3EC6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478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MM double 7 is 14  7 is 1 group of 7. 14 is 2 groups of seven. Double 14 is 28 14 is 2 groups of 7. 28 is 4 groups of seven. Double 28 is 56 28 is 4 groups of 7. 56 is 8 groups of seven. Double 21 is 42 21 s 3 groups of 7. 42 is 6 groups of seven. Double 42 is 84 42 is 6 groups of 7. 84 is 12 groups of seven. Double 35 is 70 35 is 5 groups of 7. 70 is 10 groups of seven.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3B475-A72D-45D6-A800-264392B3EC6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888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6277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404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MM Research on last years data nationwide shows impact of 15 mins a school week average score on MTC was 22/25 ( target number!)</a:t>
            </a:r>
          </a:p>
          <a:p>
            <a:r>
              <a:rPr lang="en-GB" dirty="0"/>
              <a:t>Jamming has no timer, sound check is the MTC check times and layout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81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FS Can roll numbers in car, at dinner table</a:t>
            </a:r>
          </a:p>
          <a:p>
            <a:r>
              <a:rPr lang="en-GB" dirty="0"/>
              <a:t>Just 15 mins a week can support your child   Remind them they already know many of the facts- 1x, 2x, 5x,10x , doubles, reduces the number of facts they need to learn- model with 3 X table   and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CD9FD2-B4AB-4A95-9248-7A93F9973C7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666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11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0.png"/><Relationship Id="rId5" Type="http://schemas.openxmlformats.org/officeDocument/2006/relationships/image" Target="../media/image11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8.png"/><Relationship Id="rId4" Type="http://schemas.openxmlformats.org/officeDocument/2006/relationships/image" Target="../media/image6.png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5.png"/><Relationship Id="rId4" Type="http://schemas.openxmlformats.org/officeDocument/2006/relationships/image" Target="../media/image5.png"/><Relationship Id="rId9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6.png"/><Relationship Id="rId10" Type="http://schemas.openxmlformats.org/officeDocument/2006/relationships/image" Target="../media/image14.png"/><Relationship Id="rId4" Type="http://schemas.openxmlformats.org/officeDocument/2006/relationships/image" Target="../media/image5.png"/><Relationship Id="rId9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/>
              <a:t>Robert Piggott C.E. </a:t>
            </a:r>
            <a:br>
              <a:rPr lang="en-US" b="1"/>
            </a:br>
            <a:r>
              <a:rPr lang="en-US" b="1"/>
              <a:t>Schools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b="1"/>
              <a:t>Grace, Courage and Friendship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680" y="4452099"/>
            <a:ext cx="2326005" cy="2207647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1524000" y="857109"/>
            <a:ext cx="9144000" cy="13092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 cap="all" spc="150">
                <a:ea typeface="+mj-ea"/>
                <a:cs typeface="+mj-cs"/>
              </a:rPr>
              <a:t>Multiplication</a:t>
            </a:r>
            <a:endParaRPr lang="en-US" sz="4800" b="1"/>
          </a:p>
        </p:txBody>
      </p:sp>
    </p:spTree>
    <p:extLst>
      <p:ext uri="{BB962C8B-B14F-4D97-AF65-F5344CB8AC3E}">
        <p14:creationId xmlns:p14="http://schemas.microsoft.com/office/powerpoint/2010/main" val="56023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/>
              <a:t>Robert Piggott </a:t>
            </a:r>
            <a:r>
              <a:rPr lang="en-US" b="1" dirty="0" err="1"/>
              <a:t>c.e.</a:t>
            </a:r>
            <a:r>
              <a:rPr lang="en-US" b="1" dirty="0"/>
              <a:t> Schools</a:t>
            </a:r>
            <a:br>
              <a:rPr lang="en-US" b="1" dirty="0"/>
            </a:br>
            <a:r>
              <a:rPr lang="en-US" b="1" dirty="0"/>
              <a:t>Tuesday 18 </a:t>
            </a:r>
            <a:r>
              <a:rPr lang="en-US" b="1" dirty="0" err="1"/>
              <a:t>th</a:t>
            </a:r>
            <a:r>
              <a:rPr lang="en-US" b="1" dirty="0"/>
              <a:t> November 2025</a:t>
            </a:r>
            <a:br>
              <a:rPr lang="en-US" b="1" dirty="0"/>
            </a:b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4B5AC6-10E3-4AD1-BAC0-F87087A187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81800" y="2150621"/>
            <a:ext cx="9409288" cy="34290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US"/>
          </a:p>
          <a:p>
            <a:endParaRPr lang="en-US"/>
          </a:p>
          <a:p>
            <a:r>
              <a:rPr lang="en-US" sz="6000"/>
              <a:t>Aims of this afternoon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/>
              <a:t>How to support your child to learn their multiplication facts</a:t>
            </a:r>
          </a:p>
          <a:p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2767881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/>
              <a:t>Why the focus on multiplication facts?</a:t>
            </a:r>
            <a:br>
              <a:rPr lang="en-US" b="1"/>
            </a:b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C149C2-492C-A4BB-9FC5-6DE3893EACCF}"/>
              </a:ext>
            </a:extLst>
          </p:cNvPr>
          <p:cNvSpPr txBox="1"/>
          <p:nvPr/>
        </p:nvSpPr>
        <p:spPr>
          <a:xfrm>
            <a:off x="1280160" y="2109355"/>
            <a:ext cx="100771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/>
              <a:t>They help your child in multiplication and division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/>
              <a:t>Government Multiplication check in Year 4</a:t>
            </a:r>
          </a:p>
        </p:txBody>
      </p:sp>
    </p:spTree>
    <p:extLst>
      <p:ext uri="{BB962C8B-B14F-4D97-AF65-F5344CB8AC3E}">
        <p14:creationId xmlns:p14="http://schemas.microsoft.com/office/powerpoint/2010/main" val="1876234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Progression in acquiring facts</a:t>
            </a:r>
            <a:br>
              <a:rPr lang="en-US" b="1"/>
            </a:b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8669AA-1B40-7416-75EB-F5B59CA7718D}"/>
              </a:ext>
            </a:extLst>
          </p:cNvPr>
          <p:cNvSpPr txBox="1"/>
          <p:nvPr/>
        </p:nvSpPr>
        <p:spPr>
          <a:xfrm>
            <a:off x="1202919" y="1956522"/>
            <a:ext cx="8754809" cy="4832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/>
              <a:t>We start counting in 1s from Early Years- this is the beginning of time tables! </a:t>
            </a:r>
          </a:p>
          <a:p>
            <a:endParaRPr lang="en-GB" sz="2800" dirty="0"/>
          </a:p>
          <a:p>
            <a:r>
              <a:rPr lang="en-GB" sz="2800" dirty="0"/>
              <a:t>Year 1- 2,5,10s  ( counting in these numbers)</a:t>
            </a:r>
          </a:p>
          <a:p>
            <a:endParaRPr lang="en-GB" sz="2800" dirty="0"/>
          </a:p>
          <a:p>
            <a:r>
              <a:rPr lang="en-GB" sz="2800" dirty="0"/>
              <a:t>Year 2- 2,5,10 &amp; 3 ( counting in these numbers)</a:t>
            </a:r>
          </a:p>
          <a:p>
            <a:endParaRPr lang="en-GB" sz="2800" dirty="0"/>
          </a:p>
          <a:p>
            <a:r>
              <a:rPr lang="en-GB" sz="2800" dirty="0"/>
              <a:t>Year 3- 2,5,10,3 ,4 &amp; 8</a:t>
            </a:r>
          </a:p>
          <a:p>
            <a:endParaRPr lang="en-GB" sz="2800" dirty="0"/>
          </a:p>
          <a:p>
            <a:r>
              <a:rPr lang="en-GB" sz="2800" dirty="0"/>
              <a:t>Year 4 – 6,7,9,11,12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56151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/>
              <a:t>Rote counting</a:t>
            </a:r>
            <a:br>
              <a:rPr lang="en-US" b="1"/>
            </a:br>
            <a:br>
              <a:rPr lang="en-US" b="1"/>
            </a:b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4B5AC6-10E3-4AD1-BAC0-F87087A187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81800" y="2150621"/>
            <a:ext cx="9409288" cy="342900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C6D56B-A12F-D950-645A-931B92052DF5}"/>
              </a:ext>
            </a:extLst>
          </p:cNvPr>
          <p:cNvSpPr txBox="1"/>
          <p:nvPr/>
        </p:nvSpPr>
        <p:spPr>
          <a:xfrm>
            <a:off x="1202920" y="2150621"/>
            <a:ext cx="978408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Skip counting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Rolling numbers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Ordering numbers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Ashley Downs multiplication booklet</a:t>
            </a:r>
          </a:p>
          <a:p>
            <a:endParaRPr lang="en-GB" sz="3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/>
          </a:p>
        </p:txBody>
      </p:sp>
    </p:spTree>
    <p:extLst>
      <p:ext uri="{BB962C8B-B14F-4D97-AF65-F5344CB8AC3E}">
        <p14:creationId xmlns:p14="http://schemas.microsoft.com/office/powerpoint/2010/main" val="971620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err="1"/>
              <a:t>Funkey</a:t>
            </a:r>
            <a:r>
              <a:rPr lang="en-US" b="1"/>
              <a:t> </a:t>
            </a:r>
            <a:r>
              <a:rPr lang="en-US" b="1" err="1"/>
              <a:t>Maths</a:t>
            </a:r>
            <a:br>
              <a:rPr lang="en-US" b="1"/>
            </a:br>
            <a:br>
              <a:rPr lang="en-US" b="1"/>
            </a:b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4B5AC6-10E3-4AD1-BAC0-F87087A187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81800" y="2150621"/>
            <a:ext cx="9409288" cy="342900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867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3CFB1F5-652F-4919-B6B5-A1E33A23DD0D}"/>
              </a:ext>
            </a:extLst>
          </p:cNvPr>
          <p:cNvGrpSpPr/>
          <p:nvPr/>
        </p:nvGrpSpPr>
        <p:grpSpPr>
          <a:xfrm>
            <a:off x="280555" y="1818409"/>
            <a:ext cx="10827327" cy="2815936"/>
            <a:chOff x="42867" y="2865935"/>
            <a:chExt cx="11897830" cy="1838008"/>
          </a:xfrm>
        </p:grpSpPr>
        <p:pic>
          <p:nvPicPr>
            <p:cNvPr id="1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67" y="2869248"/>
              <a:ext cx="1002030" cy="1405890"/>
            </a:xfrm>
            <a:prstGeom prst="rect">
              <a:avLst/>
            </a:prstGeom>
          </p:spPr>
        </p:pic>
        <p:pic>
          <p:nvPicPr>
            <p:cNvPr id="18" name="Content Placeholder 9">
              <a:extLst>
                <a:ext uri="{FF2B5EF4-FFF2-40B4-BE49-F238E27FC236}">
                  <a16:creationId xmlns:a16="http://schemas.microsoft.com/office/drawing/2014/main" id="{ABAC3C82-ACE6-3842-A837-4FCEE47C9F0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6551" y="2869248"/>
              <a:ext cx="1002030" cy="1405890"/>
            </a:xfrm>
            <a:prstGeom prst="rect">
              <a:avLst/>
            </a:prstGeom>
          </p:spPr>
        </p:pic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0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3919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1600" y="3257413"/>
              <a:ext cx="1030605" cy="144653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9835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75" y="261433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8BB9A21-F68E-4B57-9980-8B7E2F04E052}"/>
              </a:ext>
            </a:extLst>
          </p:cNvPr>
          <p:cNvGrpSpPr/>
          <p:nvPr/>
        </p:nvGrpSpPr>
        <p:grpSpPr>
          <a:xfrm>
            <a:off x="207818" y="1111826"/>
            <a:ext cx="11730607" cy="3657601"/>
            <a:chOff x="21745" y="2865935"/>
            <a:chExt cx="11918952" cy="1838008"/>
          </a:xfrm>
        </p:grpSpPr>
        <p:pic>
          <p:nvPicPr>
            <p:cNvPr id="18" name="Content Placeholder 9">
              <a:extLst>
                <a:ext uri="{FF2B5EF4-FFF2-40B4-BE49-F238E27FC236}">
                  <a16:creationId xmlns:a16="http://schemas.microsoft.com/office/drawing/2014/main" id="{ABAC3C82-ACE6-3842-A837-4FCEE47C9F0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6551" y="2869248"/>
              <a:ext cx="1002030" cy="1405890"/>
            </a:xfrm>
            <a:prstGeom prst="rect">
              <a:avLst/>
            </a:prstGeom>
          </p:spPr>
        </p:pic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0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3919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1600" y="3257413"/>
              <a:ext cx="1030605" cy="144653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2726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28526795-E88A-4318-9AB6-6B95B086CC82}"/>
              </a:ext>
            </a:extLst>
          </p:cNvPr>
          <p:cNvGrpSpPr/>
          <p:nvPr/>
        </p:nvGrpSpPr>
        <p:grpSpPr>
          <a:xfrm>
            <a:off x="102284" y="1537854"/>
            <a:ext cx="11544299" cy="3117273"/>
            <a:chOff x="21745" y="2865935"/>
            <a:chExt cx="11918952" cy="1838008"/>
          </a:xfrm>
        </p:grpSpPr>
        <p:pic>
          <p:nvPicPr>
            <p:cNvPr id="18" name="Content Placeholder 9">
              <a:extLst>
                <a:ext uri="{FF2B5EF4-FFF2-40B4-BE49-F238E27FC236}">
                  <a16:creationId xmlns:a16="http://schemas.microsoft.com/office/drawing/2014/main" id="{ABAC3C82-ACE6-3842-A837-4FCEE47C9F0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6551" y="2869248"/>
              <a:ext cx="1002030" cy="1405890"/>
            </a:xfrm>
            <a:prstGeom prst="rect">
              <a:avLst/>
            </a:prstGeom>
          </p:spPr>
        </p:pic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0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3919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7372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99" y="2729747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747" y="2729747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94F8982C-E359-47F6-8637-1ED3A996A76E}"/>
              </a:ext>
            </a:extLst>
          </p:cNvPr>
          <p:cNvGrpSpPr/>
          <p:nvPr/>
        </p:nvGrpSpPr>
        <p:grpSpPr>
          <a:xfrm>
            <a:off x="394855" y="1194954"/>
            <a:ext cx="11700163" cy="3231573"/>
            <a:chOff x="21745" y="2865935"/>
            <a:chExt cx="11918952" cy="1838008"/>
          </a:xfrm>
        </p:grpSpPr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0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3919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8223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05A3240-5959-42E0-9317-8D150ED51058}"/>
              </a:ext>
            </a:extLst>
          </p:cNvPr>
          <p:cNvGrpSpPr/>
          <p:nvPr/>
        </p:nvGrpSpPr>
        <p:grpSpPr>
          <a:xfrm>
            <a:off x="93518" y="2088574"/>
            <a:ext cx="11856027" cy="2899062"/>
            <a:chOff x="21745" y="2865935"/>
            <a:chExt cx="11918952" cy="1838008"/>
          </a:xfrm>
        </p:grpSpPr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8039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14D0F78-7C49-4CE5-A3F4-C23F5B073343}"/>
              </a:ext>
            </a:extLst>
          </p:cNvPr>
          <p:cNvGrpSpPr/>
          <p:nvPr/>
        </p:nvGrpSpPr>
        <p:grpSpPr>
          <a:xfrm>
            <a:off x="176644" y="1631373"/>
            <a:ext cx="11710555" cy="3480953"/>
            <a:chOff x="21745" y="2865161"/>
            <a:chExt cx="11918952" cy="1838782"/>
          </a:xfrm>
        </p:grpSpPr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8213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5DB989C-F3CF-4499-9A66-CFA4A20FDF24}"/>
              </a:ext>
            </a:extLst>
          </p:cNvPr>
          <p:cNvGrpSpPr/>
          <p:nvPr/>
        </p:nvGrpSpPr>
        <p:grpSpPr>
          <a:xfrm>
            <a:off x="270164" y="3006122"/>
            <a:ext cx="11492345" cy="2272460"/>
            <a:chOff x="21745" y="2865161"/>
            <a:chExt cx="11958633" cy="1838782"/>
          </a:xfrm>
        </p:grpSpPr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60854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3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22" y="3011632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715DFB94-2940-46E5-83C7-B141468181B8}"/>
              </a:ext>
            </a:extLst>
          </p:cNvPr>
          <p:cNvGrpSpPr/>
          <p:nvPr/>
        </p:nvGrpSpPr>
        <p:grpSpPr>
          <a:xfrm>
            <a:off x="187036" y="2088573"/>
            <a:ext cx="11783291" cy="2514599"/>
            <a:chOff x="21745" y="2865161"/>
            <a:chExt cx="11958633" cy="1838782"/>
          </a:xfrm>
        </p:grpSpPr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  <p:pic>
          <p:nvPicPr>
            <p:cNvPr id="32" name="Content Placeholder 9">
              <a:extLst>
                <a:ext uri="{FF2B5EF4-FFF2-40B4-BE49-F238E27FC236}">
                  <a16:creationId xmlns:a16="http://schemas.microsoft.com/office/drawing/2014/main" id="{98B8E3CF-18DF-4459-9A0E-97490C834F9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483" y="2865161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8479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19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77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3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22" y="3011632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86E348E-45A5-46DA-9E18-8A753917F887}"/>
              </a:ext>
            </a:extLst>
          </p:cNvPr>
          <p:cNvGrpSpPr/>
          <p:nvPr/>
        </p:nvGrpSpPr>
        <p:grpSpPr>
          <a:xfrm>
            <a:off x="83127" y="2047009"/>
            <a:ext cx="11918373" cy="2826327"/>
            <a:chOff x="21745" y="2858586"/>
            <a:chExt cx="11958633" cy="1845357"/>
          </a:xfrm>
        </p:grpSpPr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  <p:pic>
          <p:nvPicPr>
            <p:cNvPr id="32" name="Content Placeholder 9">
              <a:extLst>
                <a:ext uri="{FF2B5EF4-FFF2-40B4-BE49-F238E27FC236}">
                  <a16:creationId xmlns:a16="http://schemas.microsoft.com/office/drawing/2014/main" id="{98B8E3CF-18DF-4459-9A0E-97490C834F9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483" y="2858586"/>
              <a:ext cx="1030605" cy="1402628"/>
            </a:xfrm>
            <a:prstGeom prst="rect">
              <a:avLst/>
            </a:prstGeom>
          </p:spPr>
        </p:pic>
        <p:pic>
          <p:nvPicPr>
            <p:cNvPr id="33" name="Content Placeholder 9">
              <a:extLst>
                <a:ext uri="{FF2B5EF4-FFF2-40B4-BE49-F238E27FC236}">
                  <a16:creationId xmlns:a16="http://schemas.microsoft.com/office/drawing/2014/main" id="{1FC61EFD-1D02-42EE-B1FE-DAF0D51AD0E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0330" y="2865161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12399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19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77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2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19" y="3006701"/>
            <a:ext cx="751523" cy="1054418"/>
          </a:xfrm>
          <a:prstGeom prst="rect">
            <a:avLst/>
          </a:prstGeom>
        </p:spPr>
      </p:pic>
      <p:pic>
        <p:nvPicPr>
          <p:cNvPr id="23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22" y="3011632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E8FCA5D-BB04-4C5A-8E42-96C01F8687DC}"/>
              </a:ext>
            </a:extLst>
          </p:cNvPr>
          <p:cNvGrpSpPr/>
          <p:nvPr/>
        </p:nvGrpSpPr>
        <p:grpSpPr>
          <a:xfrm>
            <a:off x="498764" y="2140527"/>
            <a:ext cx="11388436" cy="2670463"/>
            <a:chOff x="21745" y="2865161"/>
            <a:chExt cx="11958633" cy="1838782"/>
          </a:xfrm>
        </p:grpSpPr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  <p:pic>
          <p:nvPicPr>
            <p:cNvPr id="32" name="Content Placeholder 9">
              <a:extLst>
                <a:ext uri="{FF2B5EF4-FFF2-40B4-BE49-F238E27FC236}">
                  <a16:creationId xmlns:a16="http://schemas.microsoft.com/office/drawing/2014/main" id="{98B8E3CF-18DF-4459-9A0E-97490C834F9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768" y="2865161"/>
              <a:ext cx="1030605" cy="1402628"/>
            </a:xfrm>
            <a:prstGeom prst="rect">
              <a:avLst/>
            </a:prstGeom>
          </p:spPr>
        </p:pic>
        <p:pic>
          <p:nvPicPr>
            <p:cNvPr id="33" name="Content Placeholder 9">
              <a:extLst>
                <a:ext uri="{FF2B5EF4-FFF2-40B4-BE49-F238E27FC236}">
                  <a16:creationId xmlns:a16="http://schemas.microsoft.com/office/drawing/2014/main" id="{1FC61EFD-1D02-42EE-B1FE-DAF0D51AD0E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0330" y="2865161"/>
              <a:ext cx="1030605" cy="1402628"/>
            </a:xfrm>
            <a:prstGeom prst="rect">
              <a:avLst/>
            </a:prstGeom>
          </p:spPr>
        </p:pic>
        <p:pic>
          <p:nvPicPr>
            <p:cNvPr id="34" name="Content Placeholder 9">
              <a:extLst>
                <a:ext uri="{FF2B5EF4-FFF2-40B4-BE49-F238E27FC236}">
                  <a16:creationId xmlns:a16="http://schemas.microsoft.com/office/drawing/2014/main" id="{AAADFFC3-EEFD-4FF9-BF32-4E41EFA0791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5929" y="2865161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04879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19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77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2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19" y="3006701"/>
            <a:ext cx="751523" cy="1054418"/>
          </a:xfrm>
          <a:prstGeom prst="rect">
            <a:avLst/>
          </a:prstGeom>
        </p:spPr>
      </p:pic>
      <p:pic>
        <p:nvPicPr>
          <p:cNvPr id="23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22" y="3011632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F3EEB22-3611-47D5-B695-E031BF2EE0D1}"/>
              </a:ext>
            </a:extLst>
          </p:cNvPr>
          <p:cNvGrpSpPr/>
          <p:nvPr/>
        </p:nvGrpSpPr>
        <p:grpSpPr>
          <a:xfrm>
            <a:off x="72736" y="1901536"/>
            <a:ext cx="11991109" cy="2888673"/>
            <a:chOff x="21745" y="2865161"/>
            <a:chExt cx="11958633" cy="1838782"/>
          </a:xfrm>
        </p:grpSpPr>
        <p:pic>
          <p:nvPicPr>
            <p:cNvPr id="35" name="Content Placeholder 9">
              <a:extLst>
                <a:ext uri="{FF2B5EF4-FFF2-40B4-BE49-F238E27FC236}">
                  <a16:creationId xmlns:a16="http://schemas.microsoft.com/office/drawing/2014/main" id="{BA01198D-5089-4638-8218-A6E60EFA8FA7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2095" y="2865161"/>
              <a:ext cx="1030605" cy="1402628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  <p:pic>
          <p:nvPicPr>
            <p:cNvPr id="32" name="Content Placeholder 9">
              <a:extLst>
                <a:ext uri="{FF2B5EF4-FFF2-40B4-BE49-F238E27FC236}">
                  <a16:creationId xmlns:a16="http://schemas.microsoft.com/office/drawing/2014/main" id="{98B8E3CF-18DF-4459-9A0E-97490C834F92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8213" y="2865161"/>
              <a:ext cx="1030605" cy="1402628"/>
            </a:xfrm>
            <a:prstGeom prst="rect">
              <a:avLst/>
            </a:prstGeom>
          </p:spPr>
        </p:pic>
        <p:pic>
          <p:nvPicPr>
            <p:cNvPr id="33" name="Content Placeholder 9">
              <a:extLst>
                <a:ext uri="{FF2B5EF4-FFF2-40B4-BE49-F238E27FC236}">
                  <a16:creationId xmlns:a16="http://schemas.microsoft.com/office/drawing/2014/main" id="{1FC61EFD-1D02-42EE-B1FE-DAF0D51AD0E1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0330" y="2865161"/>
              <a:ext cx="1030605" cy="1402628"/>
            </a:xfrm>
            <a:prstGeom prst="rect">
              <a:avLst/>
            </a:prstGeom>
          </p:spPr>
        </p:pic>
        <p:pic>
          <p:nvPicPr>
            <p:cNvPr id="34" name="Content Placeholder 9">
              <a:extLst>
                <a:ext uri="{FF2B5EF4-FFF2-40B4-BE49-F238E27FC236}">
                  <a16:creationId xmlns:a16="http://schemas.microsoft.com/office/drawing/2014/main" id="{AAADFFC3-EEFD-4FF9-BF32-4E41EFA0791C}"/>
                </a:ext>
              </a:extLst>
            </p:cNvPr>
            <p:cNvPicPr/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5929" y="2865161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26879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19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77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2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19" y="3006701"/>
            <a:ext cx="751523" cy="1054418"/>
          </a:xfrm>
          <a:prstGeom prst="rect">
            <a:avLst/>
          </a:prstGeom>
        </p:spPr>
      </p:pic>
      <p:pic>
        <p:nvPicPr>
          <p:cNvPr id="23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22" y="3011632"/>
            <a:ext cx="751523" cy="1054418"/>
          </a:xfrm>
          <a:prstGeom prst="rect">
            <a:avLst/>
          </a:prstGeom>
        </p:spPr>
      </p:pic>
      <p:pic>
        <p:nvPicPr>
          <p:cNvPr id="24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035" y="3017144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A7F2F39-2155-4A7F-8347-473921F8D974}"/>
              </a:ext>
            </a:extLst>
          </p:cNvPr>
          <p:cNvGrpSpPr/>
          <p:nvPr/>
        </p:nvGrpSpPr>
        <p:grpSpPr>
          <a:xfrm>
            <a:off x="103910" y="2202873"/>
            <a:ext cx="11907982" cy="2608117"/>
            <a:chOff x="21745" y="2850614"/>
            <a:chExt cx="11958633" cy="1853329"/>
          </a:xfrm>
        </p:grpSpPr>
        <p:pic>
          <p:nvPicPr>
            <p:cNvPr id="35" name="Content Placeholder 9">
              <a:extLst>
                <a:ext uri="{FF2B5EF4-FFF2-40B4-BE49-F238E27FC236}">
                  <a16:creationId xmlns:a16="http://schemas.microsoft.com/office/drawing/2014/main" id="{BA01198D-5089-4638-8218-A6E60EFA8FA7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2095" y="2865161"/>
              <a:ext cx="1030605" cy="1402628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  <p:pic>
          <p:nvPicPr>
            <p:cNvPr id="32" name="Content Placeholder 9">
              <a:extLst>
                <a:ext uri="{FF2B5EF4-FFF2-40B4-BE49-F238E27FC236}">
                  <a16:creationId xmlns:a16="http://schemas.microsoft.com/office/drawing/2014/main" id="{98B8E3CF-18DF-4459-9A0E-97490C834F92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4613" y="2865161"/>
              <a:ext cx="1030605" cy="1402628"/>
            </a:xfrm>
            <a:prstGeom prst="rect">
              <a:avLst/>
            </a:prstGeom>
          </p:spPr>
        </p:pic>
        <p:pic>
          <p:nvPicPr>
            <p:cNvPr id="33" name="Content Placeholder 9">
              <a:extLst>
                <a:ext uri="{FF2B5EF4-FFF2-40B4-BE49-F238E27FC236}">
                  <a16:creationId xmlns:a16="http://schemas.microsoft.com/office/drawing/2014/main" id="{1FC61EFD-1D02-42EE-B1FE-DAF0D51AD0E1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0330" y="2865161"/>
              <a:ext cx="1030605" cy="1402628"/>
            </a:xfrm>
            <a:prstGeom prst="rect">
              <a:avLst/>
            </a:prstGeom>
          </p:spPr>
        </p:pic>
        <p:pic>
          <p:nvPicPr>
            <p:cNvPr id="34" name="Content Placeholder 9">
              <a:extLst>
                <a:ext uri="{FF2B5EF4-FFF2-40B4-BE49-F238E27FC236}">
                  <a16:creationId xmlns:a16="http://schemas.microsoft.com/office/drawing/2014/main" id="{AAADFFC3-EEFD-4FF9-BF32-4E41EFA0791C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5929" y="2865161"/>
              <a:ext cx="1030605" cy="1402628"/>
            </a:xfrm>
            <a:prstGeom prst="rect">
              <a:avLst/>
            </a:prstGeom>
          </p:spPr>
        </p:pic>
        <p:pic>
          <p:nvPicPr>
            <p:cNvPr id="36" name="Content Placeholder 9">
              <a:extLst>
                <a:ext uri="{FF2B5EF4-FFF2-40B4-BE49-F238E27FC236}">
                  <a16:creationId xmlns:a16="http://schemas.microsoft.com/office/drawing/2014/main" id="{E1DC3C41-E622-4DDE-9E8F-81673C96B265}"/>
                </a:ext>
              </a:extLst>
            </p:cNvPr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9235" y="2850614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417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pic>
        <p:nvPicPr>
          <p:cNvPr id="1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51" y="3009186"/>
            <a:ext cx="751523" cy="1054418"/>
          </a:xfrm>
          <a:prstGeom prst="rect">
            <a:avLst/>
          </a:prstGeom>
        </p:spPr>
      </p:pic>
      <p:pic>
        <p:nvPicPr>
          <p:cNvPr id="18" name="Content Placeholder 9">
            <a:extLst>
              <a:ext uri="{FF2B5EF4-FFF2-40B4-BE49-F238E27FC236}">
                <a16:creationId xmlns:a16="http://schemas.microsoft.com/office/drawing/2014/main" id="{ABAC3C82-ACE6-3842-A837-4FCEE47C9F0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14" y="3009186"/>
            <a:ext cx="751523" cy="1054418"/>
          </a:xfrm>
          <a:prstGeom prst="rect">
            <a:avLst/>
          </a:prstGeom>
        </p:spPr>
      </p:pic>
      <p:pic>
        <p:nvPicPr>
          <p:cNvPr id="19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77" y="3009186"/>
            <a:ext cx="751523" cy="1054418"/>
          </a:xfrm>
          <a:prstGeom prst="rect">
            <a:avLst/>
          </a:prstGeom>
        </p:spPr>
      </p:pic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940" y="3009186"/>
            <a:ext cx="751523" cy="1054418"/>
          </a:xfrm>
          <a:prstGeom prst="rect">
            <a:avLst/>
          </a:prstGeom>
        </p:spPr>
      </p:pic>
      <p:pic>
        <p:nvPicPr>
          <p:cNvPr id="21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12" y="3300310"/>
            <a:ext cx="772954" cy="1084898"/>
          </a:xfrm>
          <a:prstGeom prst="rect">
            <a:avLst/>
          </a:prstGeom>
        </p:spPr>
      </p:pic>
      <p:pic>
        <p:nvPicPr>
          <p:cNvPr id="22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19" y="3006701"/>
            <a:ext cx="751523" cy="1054418"/>
          </a:xfrm>
          <a:prstGeom prst="rect">
            <a:avLst/>
          </a:prstGeom>
        </p:spPr>
      </p:pic>
      <p:pic>
        <p:nvPicPr>
          <p:cNvPr id="23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22" y="3011632"/>
            <a:ext cx="751523" cy="1054418"/>
          </a:xfrm>
          <a:prstGeom prst="rect">
            <a:avLst/>
          </a:prstGeom>
        </p:spPr>
      </p:pic>
      <p:pic>
        <p:nvPicPr>
          <p:cNvPr id="24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035" y="3017144"/>
            <a:ext cx="751523" cy="1054418"/>
          </a:xfrm>
          <a:prstGeom prst="rect">
            <a:avLst/>
          </a:prstGeom>
        </p:spPr>
      </p:pic>
      <p:pic>
        <p:nvPicPr>
          <p:cNvPr id="25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39" y="3011632"/>
            <a:ext cx="751523" cy="1054418"/>
          </a:xfrm>
          <a:prstGeom prst="rect">
            <a:avLst/>
          </a:prstGeom>
        </p:spPr>
      </p:pic>
      <p:pic>
        <p:nvPicPr>
          <p:cNvPr id="28" name="Content Placeholder 9">
            <a:extLst>
              <a:ext uri="{FF2B5EF4-FFF2-40B4-BE49-F238E27FC236}">
                <a16:creationId xmlns:a16="http://schemas.microsoft.com/office/drawing/2014/main" id="{AC00A0EE-A536-384C-84CF-132C66EA3E3B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001" y="3006701"/>
            <a:ext cx="751523" cy="1054418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924BB96-895F-4461-83B4-B731CE83831D}"/>
              </a:ext>
            </a:extLst>
          </p:cNvPr>
          <p:cNvGrpSpPr/>
          <p:nvPr/>
        </p:nvGrpSpPr>
        <p:grpSpPr>
          <a:xfrm>
            <a:off x="72736" y="2306782"/>
            <a:ext cx="11907982" cy="2400300"/>
            <a:chOff x="21745" y="2850614"/>
            <a:chExt cx="11958633" cy="1809427"/>
          </a:xfrm>
        </p:grpSpPr>
        <p:pic>
          <p:nvPicPr>
            <p:cNvPr id="35" name="Content Placeholder 9">
              <a:extLst>
                <a:ext uri="{FF2B5EF4-FFF2-40B4-BE49-F238E27FC236}">
                  <a16:creationId xmlns:a16="http://schemas.microsoft.com/office/drawing/2014/main" id="{BA01198D-5089-4638-8218-A6E60EFA8FA7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2095" y="2865161"/>
              <a:ext cx="1030605" cy="1402628"/>
            </a:xfrm>
            <a:prstGeom prst="rect">
              <a:avLst/>
            </a:prstGeom>
          </p:spPr>
        </p:pic>
        <p:pic>
          <p:nvPicPr>
            <p:cNvPr id="16" name="Content Placeholder 9">
              <a:extLst>
                <a:ext uri="{FF2B5EF4-FFF2-40B4-BE49-F238E27FC236}">
                  <a16:creationId xmlns:a16="http://schemas.microsoft.com/office/drawing/2014/main" id="{881BEDD8-8F99-4153-9900-A2F20DA31BA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45" y="2865935"/>
              <a:ext cx="1030605" cy="1402628"/>
            </a:xfrm>
            <a:prstGeom prst="rect">
              <a:avLst/>
            </a:prstGeom>
          </p:spPr>
        </p:pic>
        <p:pic>
          <p:nvPicPr>
            <p:cNvPr id="17" name="Content Placeholder 9">
              <a:extLst>
                <a:ext uri="{FF2B5EF4-FFF2-40B4-BE49-F238E27FC236}">
                  <a16:creationId xmlns:a16="http://schemas.microsoft.com/office/drawing/2014/main" id="{21F4F3C6-74CC-4C1F-BB52-A0788A636C2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8989" y="3257413"/>
              <a:ext cx="1030605" cy="1402628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0C491FA7-091F-449B-8C20-7931A919EE4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897" y="2865935"/>
              <a:ext cx="1030605" cy="1402628"/>
            </a:xfrm>
            <a:prstGeom prst="rect">
              <a:avLst/>
            </a:prstGeom>
          </p:spPr>
        </p:pic>
        <p:pic>
          <p:nvPicPr>
            <p:cNvPr id="29" name="Content Placeholder 9">
              <a:extLst>
                <a:ext uri="{FF2B5EF4-FFF2-40B4-BE49-F238E27FC236}">
                  <a16:creationId xmlns:a16="http://schemas.microsoft.com/office/drawing/2014/main" id="{05673B7E-EEAD-4C4C-B5F8-51F8DE55B80B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265" y="2865935"/>
              <a:ext cx="1030605" cy="1402628"/>
            </a:xfrm>
            <a:prstGeom prst="rect">
              <a:avLst/>
            </a:prstGeom>
          </p:spPr>
        </p:pic>
        <p:pic>
          <p:nvPicPr>
            <p:cNvPr id="30" name="Content Placeholder 9">
              <a:extLst>
                <a:ext uri="{FF2B5EF4-FFF2-40B4-BE49-F238E27FC236}">
                  <a16:creationId xmlns:a16="http://schemas.microsoft.com/office/drawing/2014/main" id="{CC38E774-6842-4A5B-83EB-412D6DE10D0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65161"/>
              <a:ext cx="1030605" cy="1402628"/>
            </a:xfrm>
            <a:prstGeom prst="rect">
              <a:avLst/>
            </a:prstGeom>
          </p:spPr>
        </p:pic>
        <p:pic>
          <p:nvPicPr>
            <p:cNvPr id="31" name="Content Placeholder 9">
              <a:extLst>
                <a:ext uri="{FF2B5EF4-FFF2-40B4-BE49-F238E27FC236}">
                  <a16:creationId xmlns:a16="http://schemas.microsoft.com/office/drawing/2014/main" id="{FB8B867B-99C2-44E9-ABB9-46D15BEA2EE5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773" y="2865161"/>
              <a:ext cx="1030605" cy="1402628"/>
            </a:xfrm>
            <a:prstGeom prst="rect">
              <a:avLst/>
            </a:prstGeom>
          </p:spPr>
        </p:pic>
        <p:pic>
          <p:nvPicPr>
            <p:cNvPr id="32" name="Content Placeholder 9">
              <a:extLst>
                <a:ext uri="{FF2B5EF4-FFF2-40B4-BE49-F238E27FC236}">
                  <a16:creationId xmlns:a16="http://schemas.microsoft.com/office/drawing/2014/main" id="{98B8E3CF-18DF-4459-9A0E-97490C834F92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5909" y="2865161"/>
              <a:ext cx="1030605" cy="1402628"/>
            </a:xfrm>
            <a:prstGeom prst="rect">
              <a:avLst/>
            </a:prstGeom>
          </p:spPr>
        </p:pic>
        <p:pic>
          <p:nvPicPr>
            <p:cNvPr id="33" name="Content Placeholder 9">
              <a:extLst>
                <a:ext uri="{FF2B5EF4-FFF2-40B4-BE49-F238E27FC236}">
                  <a16:creationId xmlns:a16="http://schemas.microsoft.com/office/drawing/2014/main" id="{1FC61EFD-1D02-42EE-B1FE-DAF0D51AD0E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0330" y="2865161"/>
              <a:ext cx="1030605" cy="1402628"/>
            </a:xfrm>
            <a:prstGeom prst="rect">
              <a:avLst/>
            </a:prstGeom>
          </p:spPr>
        </p:pic>
        <p:pic>
          <p:nvPicPr>
            <p:cNvPr id="34" name="Content Placeholder 9">
              <a:extLst>
                <a:ext uri="{FF2B5EF4-FFF2-40B4-BE49-F238E27FC236}">
                  <a16:creationId xmlns:a16="http://schemas.microsoft.com/office/drawing/2014/main" id="{AAADFFC3-EEFD-4FF9-BF32-4E41EFA0791C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5929" y="2865161"/>
              <a:ext cx="1030605" cy="1402628"/>
            </a:xfrm>
            <a:prstGeom prst="rect">
              <a:avLst/>
            </a:prstGeom>
          </p:spPr>
        </p:pic>
        <p:pic>
          <p:nvPicPr>
            <p:cNvPr id="36" name="Content Placeholder 9">
              <a:extLst>
                <a:ext uri="{FF2B5EF4-FFF2-40B4-BE49-F238E27FC236}">
                  <a16:creationId xmlns:a16="http://schemas.microsoft.com/office/drawing/2014/main" id="{E1DC3C41-E622-4DDE-9E8F-81673C96B265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9235" y="2850614"/>
              <a:ext cx="1030605" cy="1402628"/>
            </a:xfrm>
            <a:prstGeom prst="rect">
              <a:avLst/>
            </a:prstGeom>
          </p:spPr>
        </p:pic>
        <p:pic>
          <p:nvPicPr>
            <p:cNvPr id="37" name="Content Placeholder 9">
              <a:extLst>
                <a:ext uri="{FF2B5EF4-FFF2-40B4-BE49-F238E27FC236}">
                  <a16:creationId xmlns:a16="http://schemas.microsoft.com/office/drawing/2014/main" id="{08C404A0-02E6-4228-8A83-461D93E4E7F1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9097" y="3257413"/>
              <a:ext cx="1030605" cy="14026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86750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3CFB1F5-652F-4919-B6B5-A1E33A23DD0D}"/>
              </a:ext>
            </a:extLst>
          </p:cNvPr>
          <p:cNvGrpSpPr/>
          <p:nvPr/>
        </p:nvGrpSpPr>
        <p:grpSpPr>
          <a:xfrm>
            <a:off x="592283" y="2483427"/>
            <a:ext cx="11128662" cy="2369128"/>
            <a:chOff x="42867" y="2865935"/>
            <a:chExt cx="11897830" cy="1838008"/>
          </a:xfrm>
        </p:grpSpPr>
        <p:pic>
          <p:nvPicPr>
            <p:cNvPr id="1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67" y="2869248"/>
              <a:ext cx="1002030" cy="1405890"/>
            </a:xfrm>
            <a:prstGeom prst="rect">
              <a:avLst/>
            </a:prstGeom>
          </p:spPr>
        </p:pic>
        <p:pic>
          <p:nvPicPr>
            <p:cNvPr id="18" name="Content Placeholder 9">
              <a:extLst>
                <a:ext uri="{FF2B5EF4-FFF2-40B4-BE49-F238E27FC236}">
                  <a16:creationId xmlns:a16="http://schemas.microsoft.com/office/drawing/2014/main" id="{ABAC3C82-ACE6-3842-A837-4FCEE47C9F0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6551" y="2869248"/>
              <a:ext cx="1002030" cy="1405890"/>
            </a:xfrm>
            <a:prstGeom prst="rect">
              <a:avLst/>
            </a:prstGeom>
          </p:spPr>
        </p:pic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0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3919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1600" y="3257413"/>
              <a:ext cx="1030605" cy="144653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</p:grpSp>
      <p:sp useBgFill="1">
        <p:nvSpPr>
          <p:cNvPr id="4" name="TextBox 3">
            <a:extLst>
              <a:ext uri="{FF2B5EF4-FFF2-40B4-BE49-F238E27FC236}">
                <a16:creationId xmlns:a16="http://schemas.microsoft.com/office/drawing/2014/main" id="{C632AF1D-EF60-1194-9C81-5C1D56EE9D3C}"/>
              </a:ext>
            </a:extLst>
          </p:cNvPr>
          <p:cNvSpPr txBox="1"/>
          <p:nvPr/>
        </p:nvSpPr>
        <p:spPr>
          <a:xfrm>
            <a:off x="2301414" y="620689"/>
            <a:ext cx="7441397" cy="120032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3600">
                <a:solidFill>
                  <a:schemeClr val="bg1"/>
                </a:solidFill>
              </a:rPr>
              <a:t>Label the numbers odd, even etc</a:t>
            </a:r>
          </a:p>
          <a:p>
            <a:pPr>
              <a:buNone/>
            </a:pPr>
            <a:r>
              <a:rPr lang="en-GB" sz="3600">
                <a:solidFill>
                  <a:schemeClr val="bg1"/>
                </a:solidFill>
              </a:rPr>
              <a:t>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5634990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B291D-8BA8-4D1F-8A28-75A9AC717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5434" y="939047"/>
            <a:ext cx="6858000" cy="1790700"/>
          </a:xfrm>
        </p:spPr>
        <p:txBody>
          <a:bodyPr/>
          <a:lstStyle/>
          <a:p>
            <a:r>
              <a:rPr lang="en-GB"/>
              <a:t>Step counting in 7s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3CFB1F5-652F-4919-B6B5-A1E33A23DD0D}"/>
              </a:ext>
            </a:extLst>
          </p:cNvPr>
          <p:cNvGrpSpPr/>
          <p:nvPr/>
        </p:nvGrpSpPr>
        <p:grpSpPr>
          <a:xfrm>
            <a:off x="249382" y="3006700"/>
            <a:ext cx="11440391" cy="2292663"/>
            <a:chOff x="42867" y="2865935"/>
            <a:chExt cx="11897830" cy="1838008"/>
          </a:xfrm>
        </p:grpSpPr>
        <p:pic>
          <p:nvPicPr>
            <p:cNvPr id="1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67" y="2869248"/>
              <a:ext cx="1002030" cy="1405890"/>
            </a:xfrm>
            <a:prstGeom prst="rect">
              <a:avLst/>
            </a:prstGeom>
          </p:spPr>
        </p:pic>
        <p:pic>
          <p:nvPicPr>
            <p:cNvPr id="18" name="Content Placeholder 9">
              <a:extLst>
                <a:ext uri="{FF2B5EF4-FFF2-40B4-BE49-F238E27FC236}">
                  <a16:creationId xmlns:a16="http://schemas.microsoft.com/office/drawing/2014/main" id="{ABAC3C82-ACE6-3842-A837-4FCEE47C9F0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6551" y="2869248"/>
              <a:ext cx="1002030" cy="1405890"/>
            </a:xfrm>
            <a:prstGeom prst="rect">
              <a:avLst/>
            </a:prstGeom>
          </p:spPr>
        </p:pic>
        <p:pic>
          <p:nvPicPr>
            <p:cNvPr id="19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235" y="2869248"/>
              <a:ext cx="1002030" cy="1405890"/>
            </a:xfrm>
            <a:prstGeom prst="rect">
              <a:avLst/>
            </a:prstGeom>
          </p:spPr>
        </p:pic>
        <p:pic>
          <p:nvPicPr>
            <p:cNvPr id="20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3919" y="2869248"/>
              <a:ext cx="1002030" cy="1405890"/>
            </a:xfrm>
            <a:prstGeom prst="rect">
              <a:avLst/>
            </a:prstGeom>
          </p:spPr>
        </p:pic>
        <p:pic>
          <p:nvPicPr>
            <p:cNvPr id="21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0949" y="3257413"/>
              <a:ext cx="1030605" cy="1446530"/>
            </a:xfrm>
            <a:prstGeom prst="rect">
              <a:avLst/>
            </a:prstGeom>
          </p:spPr>
        </p:pic>
        <p:pic>
          <p:nvPicPr>
            <p:cNvPr id="22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957" y="2865935"/>
              <a:ext cx="1002030" cy="1405890"/>
            </a:xfrm>
            <a:prstGeom prst="rect">
              <a:avLst/>
            </a:prstGeom>
          </p:spPr>
        </p:pic>
        <p:pic>
          <p:nvPicPr>
            <p:cNvPr id="23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762" y="2872510"/>
              <a:ext cx="1002030" cy="1405890"/>
            </a:xfrm>
            <a:prstGeom prst="rect">
              <a:avLst/>
            </a:prstGeom>
          </p:spPr>
        </p:pic>
        <p:pic>
          <p:nvPicPr>
            <p:cNvPr id="24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046" y="2879859"/>
              <a:ext cx="1002030" cy="1405890"/>
            </a:xfrm>
            <a:prstGeom prst="rect">
              <a:avLst/>
            </a:prstGeom>
          </p:spPr>
        </p:pic>
        <p:pic>
          <p:nvPicPr>
            <p:cNvPr id="25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2851" y="2872510"/>
              <a:ext cx="1002030" cy="1405890"/>
            </a:xfrm>
            <a:prstGeom prst="rect">
              <a:avLst/>
            </a:prstGeom>
          </p:spPr>
        </p:pic>
        <p:pic>
          <p:nvPicPr>
            <p:cNvPr id="26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1600" y="3257413"/>
              <a:ext cx="1030605" cy="1446530"/>
            </a:xfrm>
            <a:prstGeom prst="rect">
              <a:avLst/>
            </a:prstGeom>
          </p:spPr>
        </p:pic>
        <p:pic>
          <p:nvPicPr>
            <p:cNvPr id="27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6383" y="2865935"/>
              <a:ext cx="1002030" cy="1405890"/>
            </a:xfrm>
            <a:prstGeom prst="rect">
              <a:avLst/>
            </a:prstGeom>
          </p:spPr>
        </p:pic>
        <p:pic>
          <p:nvPicPr>
            <p:cNvPr id="28" name="Content Placeholder 9">
              <a:extLst>
                <a:ext uri="{FF2B5EF4-FFF2-40B4-BE49-F238E27FC236}">
                  <a16:creationId xmlns:a16="http://schemas.microsoft.com/office/drawing/2014/main" id="{AC00A0EE-A536-384C-84CF-132C66EA3E3B}"/>
                </a:ext>
              </a:extLst>
            </p:cNvPr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8667" y="2865935"/>
              <a:ext cx="1002030" cy="1405890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2A875C04-6108-6C8D-79BD-B41047E1B3A6}"/>
              </a:ext>
            </a:extLst>
          </p:cNvPr>
          <p:cNvSpPr txBox="1"/>
          <p:nvPr/>
        </p:nvSpPr>
        <p:spPr>
          <a:xfrm>
            <a:off x="1556151" y="933535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Spot the doubles</a:t>
            </a:r>
          </a:p>
        </p:txBody>
      </p:sp>
    </p:spTree>
    <p:extLst>
      <p:ext uri="{BB962C8B-B14F-4D97-AF65-F5344CB8AC3E}">
        <p14:creationId xmlns:p14="http://schemas.microsoft.com/office/powerpoint/2010/main" val="10513722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8ADE4-61C8-56D1-D437-3ABBB7711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Make a </a:t>
            </a:r>
            <a:r>
              <a:rPr lang="en-GB" err="1"/>
              <a:t>numberline</a:t>
            </a:r>
            <a:r>
              <a:rPr lang="en-GB"/>
              <a:t> with the cards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031FC-F21B-5CFF-CDB6-8CDC41F59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512" y="1052736"/>
            <a:ext cx="8712968" cy="4752528"/>
          </a:xfrm>
        </p:spPr>
        <p:txBody>
          <a:bodyPr/>
          <a:lstStyle/>
          <a:p>
            <a:r>
              <a:rPr lang="en-GB"/>
              <a:t>Ask pupils to shuffle their twelve multiples and place them face down on the table. </a:t>
            </a:r>
          </a:p>
          <a:p>
            <a:r>
              <a:rPr lang="en-GB"/>
              <a:t>Ask your child to take it in turns to take a card and create a number line in front of them.</a:t>
            </a:r>
          </a:p>
          <a:p>
            <a:r>
              <a:rPr lang="en-GB"/>
              <a:t> Remind them about the highest and lowest multiples and where 5x and 10x might go.</a:t>
            </a:r>
          </a:p>
          <a:p>
            <a:r>
              <a:rPr lang="en-GB"/>
              <a:t>Your child places their cards into the number line, adjusting the position of the other cards as they go. </a:t>
            </a:r>
          </a:p>
          <a:p>
            <a:r>
              <a:rPr lang="en-GB"/>
              <a:t>When all the cards have been laid out, check the sequence by step counting up or down.</a:t>
            </a:r>
          </a:p>
          <a:p>
            <a:r>
              <a:rPr lang="en-GB"/>
              <a:t>Repeat this activity again and again, until they can do it in about a minute. </a:t>
            </a:r>
          </a:p>
        </p:txBody>
      </p:sp>
    </p:spTree>
    <p:extLst>
      <p:ext uri="{BB962C8B-B14F-4D97-AF65-F5344CB8AC3E}">
        <p14:creationId xmlns:p14="http://schemas.microsoft.com/office/powerpoint/2010/main" val="32265751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A8AD4-72DA-9A52-1DAA-B58A616B2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Play Steal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B9E68-97C9-EE4A-304E-58561F919A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Your child closes their eyes. </a:t>
            </a:r>
          </a:p>
          <a:p>
            <a:r>
              <a:rPr lang="en-GB"/>
              <a:t>You steal one of the twelve multiples and lays the rest out in random order.</a:t>
            </a:r>
          </a:p>
          <a:p>
            <a:r>
              <a:rPr lang="en-GB"/>
              <a:t> Your child now opens their eyes, and their job is to re-order the cards to work out the missing multiple.</a:t>
            </a:r>
          </a:p>
          <a:p>
            <a:r>
              <a:rPr lang="en-GB"/>
              <a:t> Once they have correctly identified the missing multiple, the card is returned, and count up to check that order has been restored!</a:t>
            </a:r>
          </a:p>
        </p:txBody>
      </p:sp>
    </p:spTree>
    <p:extLst>
      <p:ext uri="{BB962C8B-B14F-4D97-AF65-F5344CB8AC3E}">
        <p14:creationId xmlns:p14="http://schemas.microsoft.com/office/powerpoint/2010/main" val="33023441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/>
              <a:t>TTRS</a:t>
            </a:r>
            <a:br>
              <a:rPr lang="en-US" b="1"/>
            </a:br>
            <a:br>
              <a:rPr lang="en-US" b="1"/>
            </a:b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4B5AC6-10E3-4AD1-BAC0-F87087A187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81800" y="2150621"/>
            <a:ext cx="9409288" cy="342900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0B8B04-BA55-9544-D0F6-DA7B0D3ED5A1}"/>
              </a:ext>
            </a:extLst>
          </p:cNvPr>
          <p:cNvSpPr txBox="1"/>
          <p:nvPr/>
        </p:nvSpPr>
        <p:spPr>
          <a:xfrm>
            <a:off x="1202006" y="1969565"/>
            <a:ext cx="10596649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TTRS 10 minutes a day, min. 15 min a week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Jamming – choose your own times tables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Gig – 5 mins to answer 100 times tables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Garage – creates a heatmap so children/we can see which times tables they struggle with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Studio – develops speed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Soundcheck – like MTC test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6 seconds is the time used on MTC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games- scatter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31810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B2E68-F732-3587-71E1-704C7A476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finally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62C423-FCD5-54F5-3FC2-0C52A9344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127642" y="2389612"/>
            <a:ext cx="8429522" cy="3429000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Little and often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It isn’t just rote learning, looking at the numbers in order helps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Learn relationships between numbers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Kenny’s pouch</a:t>
            </a:r>
          </a:p>
        </p:txBody>
      </p:sp>
    </p:spTree>
    <p:extLst>
      <p:ext uri="{BB962C8B-B14F-4D97-AF65-F5344CB8AC3E}">
        <p14:creationId xmlns:p14="http://schemas.microsoft.com/office/powerpoint/2010/main" val="9830309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F0610-5218-808A-156D-15C0E4745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Thank you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8ACB14-BA33-B738-B97A-9800B15F95BE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A5A565-9D01-360D-2B2C-B0F5EE4FB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7C6466-8BA1-8ECF-3D9F-093C7B85F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912" y="1667716"/>
            <a:ext cx="5283015" cy="5309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957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73427a9-66b3-4875-8434-083dd4c00939">
      <Terms xmlns="http://schemas.microsoft.com/office/infopath/2007/PartnerControls"/>
    </lcf76f155ced4ddcb4097134ff3c332f>
    <TaxCatchAll xmlns="6bb97509-7872-408f-a3f4-1381680c17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100C786AD32641830B0B9A123C5D70" ma:contentTypeVersion="19" ma:contentTypeDescription="Create a new document." ma:contentTypeScope="" ma:versionID="a81e1099bd4b38b0807f1ee5b9036370">
  <xsd:schema xmlns:xsd="http://www.w3.org/2001/XMLSchema" xmlns:xs="http://www.w3.org/2001/XMLSchema" xmlns:p="http://schemas.microsoft.com/office/2006/metadata/properties" xmlns:ns2="b73427a9-66b3-4875-8434-083dd4c00939" xmlns:ns3="6bb97509-7872-408f-a3f4-1381680c1706" targetNamespace="http://schemas.microsoft.com/office/2006/metadata/properties" ma:root="true" ma:fieldsID="e90244237d7a3dbf04b59ed20efaf2bd" ns2:_="" ns3:_="">
    <xsd:import namespace="b73427a9-66b3-4875-8434-083dd4c00939"/>
    <xsd:import namespace="6bb97509-7872-408f-a3f4-1381680c170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3427a9-66b3-4875-8434-083dd4c009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3366f62-2e19-4084-8412-e01f4251e60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b97509-7872-408f-a3f4-1381680c170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acbdf7b-5448-43c9-a78d-ba96ec4f239f}" ma:internalName="TaxCatchAll" ma:showField="CatchAllData" ma:web="6bb97509-7872-408f-a3f4-1381680c170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7C5337-953B-43E4-B181-E5170B29479E}">
  <ds:schemaRefs>
    <ds:schemaRef ds:uri="http://purl.org/dc/dcmitype/"/>
    <ds:schemaRef ds:uri="b73427a9-66b3-4875-8434-083dd4c00939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6bb97509-7872-408f-a3f4-1381680c170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2588BB6-6262-44D3-BF41-9849F77F07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6E0079-BC0B-4D77-8FB8-C18775F8EF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3427a9-66b3-4875-8434-083dd4c00939"/>
    <ds:schemaRef ds:uri="6bb97509-7872-408f-a3f4-1381680c17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1175</TotalTime>
  <Words>959</Words>
  <Application>Microsoft Office PowerPoint</Application>
  <PresentationFormat>Widescreen</PresentationFormat>
  <Paragraphs>103</Paragraphs>
  <Slides>26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Corbel</vt:lpstr>
      <vt:lpstr>Wingdings</vt:lpstr>
      <vt:lpstr>Banded</vt:lpstr>
      <vt:lpstr>Robert Piggott C.E.  Schools</vt:lpstr>
      <vt:lpstr>Robert Piggott c.e. Schools Tuesday 18 th November 2025 </vt:lpstr>
      <vt:lpstr>Why the focus on multiplication facts? </vt:lpstr>
      <vt:lpstr>Progression in acquiring facts </vt:lpstr>
      <vt:lpstr>Rote counting  </vt:lpstr>
      <vt:lpstr>Funkey Maths  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Step counting in 7s</vt:lpstr>
      <vt:lpstr>Make a numberline with the cards</vt:lpstr>
      <vt:lpstr>Play Steal</vt:lpstr>
      <vt:lpstr>TTRS  </vt:lpstr>
      <vt:lpstr>finally</vt:lpstr>
      <vt:lpstr>Thank you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Robert Piggott C.E.  Junior School</dc:title>
  <dc:creator>Stuart Bevan</dc:creator>
  <cp:lastModifiedBy>Emma  Duffy</cp:lastModifiedBy>
  <cp:revision>10</cp:revision>
  <cp:lastPrinted>2019-07-03T10:49:05Z</cp:lastPrinted>
  <dcterms:created xsi:type="dcterms:W3CDTF">2016-01-06T16:22:41Z</dcterms:created>
  <dcterms:modified xsi:type="dcterms:W3CDTF">2026-04-15T12:07:09Z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591800</vt:r8>
  </property>
  <property fmtid="{D5CDD505-2E9C-101B-9397-08002B2CF9AE}" pid="3" name="ContentTypeId">
    <vt:lpwstr>0x010100D7100C786AD32641830B0B9A123C5D70</vt:lpwstr>
  </property>
  <property fmtid="{D5CDD505-2E9C-101B-9397-08002B2CF9AE}" pid="4" name="MediaServiceImageTags">
    <vt:lpwstr/>
  </property>
</Properties>
</file>