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98" r:id="rId6"/>
    <p:sldId id="276" r:id="rId7"/>
    <p:sldId id="296" r:id="rId8"/>
    <p:sldId id="264" r:id="rId9"/>
    <p:sldId id="292" r:id="rId10"/>
    <p:sldId id="281" r:id="rId11"/>
    <p:sldId id="291" r:id="rId12"/>
    <p:sldId id="297" r:id="rId13"/>
    <p:sldId id="293" r:id="rId14"/>
    <p:sldId id="295" r:id="rId15"/>
    <p:sldId id="301" r:id="rId16"/>
    <p:sldId id="26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67841C-ED4A-F12A-4BC5-EB96C11E4548}" v="26" dt="2026-09-10T10:24:48.921"/>
    <p1510:client id="{6028E094-9BDF-142B-6FB7-D2AF8DEE99CB}" v="30" dt="2026-09-10T13:05:30.042"/>
    <p1510:client id="{D761F076-3131-8A46-D107-B33A36D333E2}" v="30" dt="2026-09-10T09:32:16.0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10/13/2026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identifying+the+problem&amp;sca_esv=a25f469c951166ef&amp;ei=g1ikaPy2BsqxhbIPmYSEyAI&amp;ved=2ahUKEwjv8_vI25aPAxUCUUEAHbqLPV4QgK4QegQIABAE&amp;uact=5&amp;oq=parents+practise+problem+solving+and+reasoing+with+your+child&amp;gs_lp=Egxnd3Mtd2l6LXNlcnAiPXBhcmVudHMgcHJhY3Rpc2UgcHJvYmxlbSBzb2x2aW5nIGFuZCByZWFzb2luZyB3aXRoIHlvdXIgY2hpbGRI6RdQ-AJY9BZwAXgBkAEAmAGMAaAB_AaqAQMxLje4AQPIAQD4AQGYAgegAtcFwgIKEAAYsAMY1gQYR8ICCBAAGKIEGIkFwgIIEAAYgAQYogTCAgUQABjvBZgDAOIDBRIBMSBAiAYBkAYDkgcDMS42oAemKbIHAzAuNrgH0AXCBwMyLTfIBx8&amp;sclient=gws-wiz-serp&amp;mstk=AUtExfCqbZ-4vdOgr0SQHMHCr4JuJGTWtLXnwWjnMcQwxt21YZi7XuPs8GUKJvMYAXLRCwQ5X1Hjbo5ZJ3Bo61cXG4FClc59KfsUwVDw5MBQNqpTNKLMYSoPLGwTBfLVmCfQhak&amp;csui=3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google.com/search?q=modeling+problem-solving+yourself&amp;sca_esv=a25f469c951166ef&amp;ei=g1ikaPy2BsqxhbIPmYSEyAI&amp;ved=2ahUKEwjv8_vI25aPAxUCUUEAHbqLPV4QgK4QegQIABAH&amp;uact=5&amp;oq=parents+practise+problem+solving+and+reasoing+with+your+child&amp;gs_lp=Egxnd3Mtd2l6LXNlcnAiPXBhcmVudHMgcHJhY3Rpc2UgcHJvYmxlbSBzb2x2aW5nIGFuZCByZWFzb2luZyB3aXRoIHlvdXIgY2hpbGRI6RdQ-AJY9BZwAXgBkAEAmAGMAaAB_AaqAQMxLje4AQPIAQD4AQGYAgegAtcFwgIKEAAYsAMY1gQYR8ICCBAAGKIEGIkFwgIIEAAYgAQYogTCAgUQABjvBZgDAOIDBRIBMSBAiAYBkAYDkgcDMS42oAemKbIHAzAuNrgH0AXCBwMyLTfIBx8&amp;sclient=gws-wiz-serp&amp;mstk=AUtExfCqbZ-4vdOgr0SQHMHCr4JuJGTWtLXnwWjnMcQwxt21YZi7XuPs8GUKJvMYAXLRCwQ5X1Hjbo5ZJ3Bo61cXG4FClc59KfsUwVDw5MBQNqpTNKLMYSoPLGwTBfLVmCfQhak&amp;csui=3" TargetMode="External"/><Relationship Id="rId5" Type="http://schemas.openxmlformats.org/officeDocument/2006/relationships/hyperlink" Target="https://www.google.com/search?q=real-life+activities&amp;sca_esv=a25f469c951166ef&amp;ei=g1ikaPy2BsqxhbIPmYSEyAI&amp;ved=2ahUKEwjv8_vI25aPAxUCUUEAHbqLPV4QgK4QegQIABAG&amp;uact=5&amp;oq=parents+practise+problem+solving+and+reasoing+with+your+child&amp;gs_lp=Egxnd3Mtd2l6LXNlcnAiPXBhcmVudHMgcHJhY3Rpc2UgcHJvYmxlbSBzb2x2aW5nIGFuZCByZWFzb2luZyB3aXRoIHlvdXIgY2hpbGRI6RdQ-AJY9BZwAXgBkAEAmAGMAaAB_AaqAQMxLje4AQPIAQD4AQGYAgegAtcFwgIKEAAYsAMY1gQYR8ICCBAAGKIEGIkFwgIIEAAYgAQYogTCAgUQABjvBZgDAOIDBRIBMSBAiAYBkAYDkgcDMS42oAemKbIHAzAuNrgH0AXCBwMyLTfIBx8&amp;sclient=gws-wiz-serp&amp;mstk=AUtExfCqbZ-4vdOgr0SQHMHCr4JuJGTWtLXnwWjnMcQwxt21YZi7XuPs8GUKJvMYAXLRCwQ5X1Hjbo5ZJ3Bo61cXG4FClc59KfsUwVDw5MBQNqpTNKLMYSoPLGwTBfLVmCfQhak&amp;csui=3" TargetMode="External"/><Relationship Id="rId4" Type="http://schemas.openxmlformats.org/officeDocument/2006/relationships/hyperlink" Target="https://www.google.com/search?q=brainstorming+solutions&amp;sca_esv=a25f469c951166ef&amp;ei=g1ikaPy2BsqxhbIPmYSEyAI&amp;ved=2ahUKEwjv8_vI25aPAxUCUUEAHbqLPV4QgK4QegQIABAF&amp;uact=5&amp;oq=parents+practise+problem+solving+and+reasoing+with+your+child&amp;gs_lp=Egxnd3Mtd2l6LXNlcnAiPXBhcmVudHMgcHJhY3Rpc2UgcHJvYmxlbSBzb2x2aW5nIGFuZCByZWFzb2luZyB3aXRoIHlvdXIgY2hpbGRI6RdQ-AJY9BZwAXgBkAEAmAGMAaAB_AaqAQMxLje4AQPIAQD4AQGYAgegAtcFwgIKEAAYsAMY1gQYR8ICCBAAGKIEGIkFwgIIEAAYgAQYogTCAgUQABjvBZgDAOIDBRIBMSBAiAYBkAYDkgcDMS42oAemKbIHAzAuNrgH0AXCBwMyLTfIBx8&amp;sclient=gws-wiz-serp&amp;mstk=AUtExfCqbZ-4vdOgr0SQHMHCr4JuJGTWtLXnwWjnMcQwxt21YZi7XuPs8GUKJvMYAXLRCwQ5X1Hjbo5ZJ3Bo61cXG4FClc59KfsUwVDw5MBQNqpTNKLMYSoPLGwTBfLVmCfQhak&amp;csui=3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hyperlink" Target="http://images.google.co.uk/imgres?imgurl=http://www.schooljotter.com/imagefolders/hart/healthy-school-logo_400.jpg&amp;imgrefurl=http://hartlepool.schooljotter.com/hart&amp;usg=__997NoY3GfECkjmknlQWkrPEc6jM=&amp;h=244&amp;w=400&amp;sz=35&amp;hl=en&amp;start=8&amp;sig2=gCKea-GKCbfxlCJsrRIk0g&amp;zoom=1&amp;itbs=1&amp;tbnid=xS7mcm6QtpP6XM:&amp;tbnh=76&amp;tbnw=124&amp;prev=/images?q%3Dhealthy%2Bschool%2Blogo%26hl%3Den%26tbs%3Disch:1&amp;ei=BV7uTPDGH8GX4Abu58W2Cg" TargetMode="External"/><Relationship Id="rId10" Type="http://schemas.openxmlformats.org/officeDocument/2006/relationships/image" Target="../media/image10.wmf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latin typeface="+mn-lt"/>
              </a:rPr>
              <a:t>Welcome event</a:t>
            </a:r>
            <a:br>
              <a:rPr lang="en-US" b="1">
                <a:latin typeface="+mn-lt"/>
              </a:rPr>
            </a:br>
            <a:r>
              <a:rPr lang="en-US" b="1">
                <a:latin typeface="+mn-lt"/>
              </a:rPr>
              <a:t>2026 - 2027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0936" y="4114485"/>
            <a:ext cx="9144000" cy="130925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400" b="1"/>
              <a:t>Robert Piggott Junior School</a:t>
            </a:r>
          </a:p>
          <a:p>
            <a:endParaRPr lang="en-US" sz="4400" b="1"/>
          </a:p>
          <a:p>
            <a:endParaRPr lang="en-US" sz="4400" b="1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575" y="244700"/>
            <a:ext cx="1804723" cy="171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2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5CDFD-DDBD-71DC-169D-F0859C912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Our Values and vision</a:t>
            </a:r>
            <a:endParaRPr lang="en-US"/>
          </a:p>
        </p:txBody>
      </p:sp>
      <p:pic>
        <p:nvPicPr>
          <p:cNvPr id="1026" name="Picture 2" descr="C:\Users\Ehughes\AppData\Local\Microsoft\Windows\INetCache\Content.MSO\F248252B.tmp">
            <a:extLst>
              <a:ext uri="{FF2B5EF4-FFF2-40B4-BE49-F238E27FC236}">
                <a16:creationId xmlns:a16="http://schemas.microsoft.com/office/drawing/2014/main" id="{5093D41F-A628-C446-B18D-E7304C9D9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1808" y="2016755"/>
            <a:ext cx="6726302" cy="455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090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 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355319" y="4365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/>
              <a:t> Curriculum overview</a:t>
            </a:r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3FDC9A7-6330-BE1B-59E8-F109EA7AC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277439"/>
              </p:ext>
            </p:extLst>
          </p:nvPr>
        </p:nvGraphicFramePr>
        <p:xfrm>
          <a:off x="681000" y="2388000"/>
          <a:ext cx="10829236" cy="3718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8970">
                  <a:extLst>
                    <a:ext uri="{9D8B030D-6E8A-4147-A177-3AD203B41FA5}">
                      <a16:colId xmlns:a16="http://schemas.microsoft.com/office/drawing/2014/main" val="4195928701"/>
                    </a:ext>
                  </a:extLst>
                </a:gridCol>
                <a:gridCol w="4244228">
                  <a:extLst>
                    <a:ext uri="{9D8B030D-6E8A-4147-A177-3AD203B41FA5}">
                      <a16:colId xmlns:a16="http://schemas.microsoft.com/office/drawing/2014/main" val="368448595"/>
                    </a:ext>
                  </a:extLst>
                </a:gridCol>
                <a:gridCol w="4736038">
                  <a:extLst>
                    <a:ext uri="{9D8B030D-6E8A-4147-A177-3AD203B41FA5}">
                      <a16:colId xmlns:a16="http://schemas.microsoft.com/office/drawing/2014/main" val="26575832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Ash and Hawthorn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Oak, Poplar and Willow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294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Stone to Iron (early history)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Leisure and Entertainment -  </a:t>
                      </a:r>
                      <a:endParaRPr lang="en-US"/>
                    </a:p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Changes throughout the 20th Century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0976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Settlements (Anglo Saxons and Vikings)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The History of Benin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75204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Wonderful Wargrave (geography focus)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Pole to Pole (geography focus)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6518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161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052DB-D600-EE15-9279-FF92C9DDD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Safeguarding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3BC4A0F-7485-1B13-8B8C-42DC507504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3284447"/>
              </p:ext>
            </p:extLst>
          </p:nvPr>
        </p:nvGraphicFramePr>
        <p:xfrm>
          <a:off x="490779" y="2008322"/>
          <a:ext cx="11088208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44104">
                  <a:extLst>
                    <a:ext uri="{9D8B030D-6E8A-4147-A177-3AD203B41FA5}">
                      <a16:colId xmlns:a16="http://schemas.microsoft.com/office/drawing/2014/main" val="3621793196"/>
                    </a:ext>
                  </a:extLst>
                </a:gridCol>
                <a:gridCol w="5544104">
                  <a:extLst>
                    <a:ext uri="{9D8B030D-6E8A-4147-A177-3AD203B41FA5}">
                      <a16:colId xmlns:a16="http://schemas.microsoft.com/office/drawing/2014/main" val="3894675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rgbClr val="0070C0"/>
                          </a:solidFill>
                        </a:rPr>
                        <a:t>Safeguarding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>
                          <a:solidFill>
                            <a:srgbClr val="0070C0"/>
                          </a:solidFill>
                        </a:rPr>
                        <a:t>E-Safety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65313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Designated Safeguarding Leads to protect pupils and support parents</a:t>
                      </a:r>
                      <a:r>
                        <a:rPr lang="en-US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 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Regular safeguarding training for all staff.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Use of CPOMS to record incidents and liaise with new primary or secondary schools</a:t>
                      </a:r>
                      <a:endParaRPr lang="en-US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Attendance and punctuality – Target of 95% or above</a:t>
                      </a:r>
                      <a:r>
                        <a:rPr lang="en-US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  </a:t>
                      </a: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To teach children to use technology safely, respectfully and responsibly. </a:t>
                      </a:r>
                      <a:endParaRPr lang="en-US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To recognise acceptable/unacceptable behaviour and identify a range of ways to report concerns and inappropriate behaviour.</a:t>
                      </a:r>
                      <a:endParaRPr lang="en-US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Internet filtering systems – at school and at home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2000" b="1" i="0" u="none" strike="noStrike" noProof="0">
                        <a:solidFill>
                          <a:srgbClr val="0070C0"/>
                        </a:solidFill>
                        <a:latin typeface="Corbe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9012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8907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 Class structure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1907542"/>
            <a:ext cx="3936642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ctr"/>
            <a:endParaRPr lang="en-GB" sz="4800" b="1"/>
          </a:p>
        </p:txBody>
      </p:sp>
      <p:sp>
        <p:nvSpPr>
          <p:cNvPr id="9" name="Rectangle 8"/>
          <p:cNvSpPr/>
          <p:nvPr/>
        </p:nvSpPr>
        <p:spPr>
          <a:xfrm>
            <a:off x="8129167" y="1930519"/>
            <a:ext cx="3718275" cy="83099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4800" b="1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8E01F27-1B7E-3051-6639-F7CD26BBA3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799504"/>
              </p:ext>
            </p:extLst>
          </p:nvPr>
        </p:nvGraphicFramePr>
        <p:xfrm>
          <a:off x="156000" y="2088000"/>
          <a:ext cx="11849576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992">
                  <a:extLst>
                    <a:ext uri="{9D8B030D-6E8A-4147-A177-3AD203B41FA5}">
                      <a16:colId xmlns:a16="http://schemas.microsoft.com/office/drawing/2014/main" val="292615487"/>
                    </a:ext>
                  </a:extLst>
                </a:gridCol>
                <a:gridCol w="2058864">
                  <a:extLst>
                    <a:ext uri="{9D8B030D-6E8A-4147-A177-3AD203B41FA5}">
                      <a16:colId xmlns:a16="http://schemas.microsoft.com/office/drawing/2014/main" val="1077503428"/>
                    </a:ext>
                  </a:extLst>
                </a:gridCol>
                <a:gridCol w="1974930">
                  <a:extLst>
                    <a:ext uri="{9D8B030D-6E8A-4147-A177-3AD203B41FA5}">
                      <a16:colId xmlns:a16="http://schemas.microsoft.com/office/drawing/2014/main" val="2398199768"/>
                    </a:ext>
                  </a:extLst>
                </a:gridCol>
                <a:gridCol w="1974930">
                  <a:extLst>
                    <a:ext uri="{9D8B030D-6E8A-4147-A177-3AD203B41FA5}">
                      <a16:colId xmlns:a16="http://schemas.microsoft.com/office/drawing/2014/main" val="1361253292"/>
                    </a:ext>
                  </a:extLst>
                </a:gridCol>
                <a:gridCol w="1974930">
                  <a:extLst>
                    <a:ext uri="{9D8B030D-6E8A-4147-A177-3AD203B41FA5}">
                      <a16:colId xmlns:a16="http://schemas.microsoft.com/office/drawing/2014/main" val="2887124089"/>
                    </a:ext>
                  </a:extLst>
                </a:gridCol>
                <a:gridCol w="1974930">
                  <a:extLst>
                    <a:ext uri="{9D8B030D-6E8A-4147-A177-3AD203B41FA5}">
                      <a16:colId xmlns:a16="http://schemas.microsoft.com/office/drawing/2014/main" val="3431598201"/>
                    </a:ext>
                  </a:extLst>
                </a:gridCol>
              </a:tblGrid>
              <a:tr h="36162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70C0"/>
                          </a:solidFill>
                        </a:rPr>
                        <a:t>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70C0"/>
                          </a:solidFill>
                        </a:rPr>
                        <a:t>Hawthorn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70C0"/>
                          </a:solidFill>
                        </a:rPr>
                        <a:t>Oak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70C0"/>
                          </a:solidFill>
                        </a:rPr>
                        <a:t>Poplar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0070C0"/>
                          </a:solidFill>
                        </a:rPr>
                        <a:t>Willow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3573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Teacher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Mul</a:t>
                      </a:r>
                    </a:p>
                    <a:p>
                      <a:pPr lvl="0" algn="ctr">
                        <a:buNone/>
                      </a:pP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Willett (Thurs)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Prebble</a:t>
                      </a:r>
                    </a:p>
                    <a:p>
                      <a:pPr lvl="0" algn="ctr">
                        <a:buNone/>
                      </a:pP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Willett</a:t>
                      </a:r>
                    </a:p>
                    <a:p>
                      <a:pPr lvl="0" algn="ctr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Johnson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Phillips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Pontet</a:t>
                      </a:r>
                    </a:p>
                    <a:p>
                      <a:pPr lvl="0" algn="ctr">
                        <a:buNone/>
                      </a:pP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Smith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6424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Year groups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Year 3 and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Year 3 and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Year 5 and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Year 4 and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Year 5 and 6</a:t>
                      </a:r>
                    </a:p>
                    <a:p>
                      <a:pPr lvl="0" algn="ctr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3023743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PPA cover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Tues pm</a:t>
                      </a:r>
                    </a:p>
                    <a:p>
                      <a:pPr lvl="0" algn="ctr">
                        <a:buNone/>
                      </a:pP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Fri</a:t>
                      </a:r>
                    </a:p>
                    <a:p>
                      <a:pPr lvl="0" algn="ctr">
                        <a:buNone/>
                      </a:pP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Coe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Thurs pm</a:t>
                      </a:r>
                    </a:p>
                    <a:p>
                      <a:pPr lvl="0" algn="ctr">
                        <a:buNone/>
                      </a:pPr>
                      <a:r>
                        <a:rPr lang="en-US" b="1" dirty="0" err="1">
                          <a:solidFill>
                            <a:srgbClr val="0070C0"/>
                          </a:solidFill>
                        </a:rPr>
                        <a:t>Mrs</a:t>
                      </a: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 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7055631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PE days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Tues &amp; Thurs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Mon &amp; Fri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Wed &amp; Thurs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Tues &amp; Wed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 dirty="0">
                          <a:solidFill>
                            <a:srgbClr val="0070C0"/>
                          </a:solidFill>
                        </a:rPr>
                        <a:t>Tues &amp; Thurs</a:t>
                      </a:r>
                    </a:p>
                    <a:p>
                      <a:pPr lvl="0" algn="ctr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9828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919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FBF98-41ED-35DC-9530-7C8F1EB71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ENGLISH</a:t>
            </a:r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630F3D9-66BD-0349-EC00-5847A9E8C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000443"/>
              </p:ext>
            </p:extLst>
          </p:nvPr>
        </p:nvGraphicFramePr>
        <p:xfrm>
          <a:off x="522000" y="1488329"/>
          <a:ext cx="11152114" cy="5081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6057">
                  <a:extLst>
                    <a:ext uri="{9D8B030D-6E8A-4147-A177-3AD203B41FA5}">
                      <a16:colId xmlns:a16="http://schemas.microsoft.com/office/drawing/2014/main" val="4197187159"/>
                    </a:ext>
                  </a:extLst>
                </a:gridCol>
                <a:gridCol w="5576057">
                  <a:extLst>
                    <a:ext uri="{9D8B030D-6E8A-4147-A177-3AD203B41FA5}">
                      <a16:colId xmlns:a16="http://schemas.microsoft.com/office/drawing/2014/main" val="1233784019"/>
                    </a:ext>
                  </a:extLst>
                </a:gridCol>
              </a:tblGrid>
              <a:tr h="413288"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rgbClr val="0070C0"/>
                          </a:solidFill>
                        </a:rPr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>
                          <a:solidFill>
                            <a:srgbClr val="0070C0"/>
                          </a:solidFill>
                        </a:rPr>
                        <a:t>Writing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135431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endParaRPr lang="en-US" b="1">
                        <a:solidFill>
                          <a:srgbClr val="0070C0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Master Reader approach taught in year groups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Study of a whole book for 4 – 6 weeks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Fluency and reading aloud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Retrieval, inference, questioning and </a:t>
                      </a:r>
                      <a:r>
                        <a:rPr lang="en-US" b="1" err="1">
                          <a:solidFill>
                            <a:srgbClr val="0070C0"/>
                          </a:solidFill>
                        </a:rPr>
                        <a:t>summarising</a:t>
                      </a:r>
                      <a:r>
                        <a:rPr lang="en-US" b="1">
                          <a:solidFill>
                            <a:srgbClr val="0070C0"/>
                          </a:solidFill>
                        </a:rPr>
                        <a:t> skills</a:t>
                      </a:r>
                    </a:p>
                    <a:p>
                      <a:pPr marL="0" marR="0" lvl="0" indent="0" algn="l">
                        <a:lnSpc>
                          <a:spcPct val="95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Your child should be reading every day.  This can be independently, to a family member or even a pet!</a:t>
                      </a:r>
                    </a:p>
                    <a:p>
                      <a:pPr marL="0" marR="0" lvl="0" indent="0" algn="l">
                        <a:lnSpc>
                          <a:spcPct val="95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It is still important that you read to your child too!</a:t>
                      </a:r>
                    </a:p>
                    <a:p>
                      <a:pPr marL="0" marR="0" lvl="0" indent="0" algn="l">
                        <a:lnSpc>
                          <a:spcPct val="95000"/>
                        </a:lnSpc>
                        <a:spcBef>
                          <a:spcPts val="1200"/>
                        </a:spcBef>
                        <a:spcAft>
                          <a:spcPts val="20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We have many books in school which can be borrowed, or they may bring a suitable book from home.  Please encourage your child to read a variety of genres and types of book.  </a:t>
                      </a:r>
                      <a:endParaRPr lang="en-US" sz="1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rgbClr val="0070C0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Variety of genres taught in class groups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Grammar concepts built into to support writing of texts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Modelled writing, paired writing and independent tasks</a:t>
                      </a:r>
                    </a:p>
                    <a:p>
                      <a:pPr lvl="0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Handwriting is practised to encourage a joined, fluid, legible style.</a:t>
                      </a:r>
                    </a:p>
                    <a:p>
                      <a:pPr lvl="0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013805"/>
                  </a:ext>
                </a:extLst>
              </a:tr>
              <a:tr h="3708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Spelling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450616"/>
                  </a:ext>
                </a:extLst>
              </a:tr>
              <a:tr h="3708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Taught in year groups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Different rule taught and practised each week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Y3/4 and Y5/6 statutory lists incorporated</a:t>
                      </a:r>
                    </a:p>
                    <a:p>
                      <a:pPr lvl="0">
                        <a:buNone/>
                      </a:pPr>
                      <a:r>
                        <a:rPr lang="en-US" b="1">
                          <a:solidFill>
                            <a:srgbClr val="0070C0"/>
                          </a:solidFill>
                        </a:rPr>
                        <a:t>Spelling Shed account for each child to practise</a:t>
                      </a:r>
                    </a:p>
                    <a:p>
                      <a:pPr lvl="0">
                        <a:buNone/>
                      </a:pPr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581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4601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 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355319" y="4365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/>
              <a:t> </a:t>
            </a:r>
            <a:r>
              <a:rPr lang="en-US" b="1" err="1"/>
              <a:t>Maths</a:t>
            </a:r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54C75E-2B90-33CF-2C0E-20339B4B5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410574"/>
              </p:ext>
            </p:extLst>
          </p:nvPr>
        </p:nvGraphicFramePr>
        <p:xfrm>
          <a:off x="366000" y="2682000"/>
          <a:ext cx="11462086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1043">
                  <a:extLst>
                    <a:ext uri="{9D8B030D-6E8A-4147-A177-3AD203B41FA5}">
                      <a16:colId xmlns:a16="http://schemas.microsoft.com/office/drawing/2014/main" val="1398327427"/>
                    </a:ext>
                  </a:extLst>
                </a:gridCol>
                <a:gridCol w="5731043">
                  <a:extLst>
                    <a:ext uri="{9D8B030D-6E8A-4147-A177-3AD203B41FA5}">
                      <a16:colId xmlns:a16="http://schemas.microsoft.com/office/drawing/2014/main" val="816937680"/>
                    </a:ext>
                  </a:extLst>
                </a:gridCol>
              </a:tblGrid>
              <a:tr h="361627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70C0"/>
                          </a:solidFill>
                        </a:rPr>
                        <a:t>Arithmetic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70C0"/>
                          </a:solidFill>
                        </a:rPr>
                        <a:t>Problem Solving and Reasoning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6802806"/>
                  </a:ext>
                </a:extLst>
              </a:tr>
              <a:tr h="361627">
                <a:tc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solidFill>
                            <a:srgbClr val="0070C0"/>
                          </a:solidFill>
                        </a:rPr>
                        <a:t>Every child must be practising number skills and mental arithmetic appropriate to their age.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800" b="1">
                          <a:solidFill>
                            <a:srgbClr val="0070C0"/>
                          </a:solidFill>
                        </a:rPr>
                        <a:t>Number bonds, multiplication tables and adding and subtracting numbers mentally for example.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Identifying the problem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, 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brainstorming solutions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, choosing a solution, implementing it, and reflecting on the outcome. </a:t>
                      </a:r>
                      <a:endParaRPr lang="en-US" sz="1800" b="1" u="none">
                        <a:solidFill>
                          <a:srgbClr val="0070C0"/>
                        </a:solidFill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Foster these skills through 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real-life activities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 like puzzles, building with blocks, cooking, playing games, and engaging in creative play, or by 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modeling problem-solving yourself</a:t>
                      </a:r>
                      <a:r>
                        <a:rPr lang="en-US" sz="18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 with a "think-aloud" approach. </a:t>
                      </a:r>
                      <a:endParaRPr lang="en-US" sz="1800" b="1" u="none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897348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1111F38-AF49-4DB8-FEA5-4519171EC383}"/>
              </a:ext>
            </a:extLst>
          </p:cNvPr>
          <p:cNvSpPr txBox="1"/>
          <p:nvPr/>
        </p:nvSpPr>
        <p:spPr>
          <a:xfrm>
            <a:off x="464949" y="1976033"/>
            <a:ext cx="1131376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/>
              <a:t>Maths is taught in Year groups using the Mastery approach developing fluency, </a:t>
            </a:r>
          </a:p>
          <a:p>
            <a:pPr algn="ctr"/>
            <a:r>
              <a:rPr lang="en-US" sz="2000" b="1"/>
              <a:t>problem solving and reasoning skills.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50D5FB-7356-6135-1AF5-3A7266B5C6F1}"/>
              </a:ext>
            </a:extLst>
          </p:cNvPr>
          <p:cNvSpPr txBox="1"/>
          <p:nvPr/>
        </p:nvSpPr>
        <p:spPr>
          <a:xfrm>
            <a:off x="546979" y="5228196"/>
            <a:ext cx="1114586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Homework tasks will be set weekly to practise and reinforce concepts that have been taught.</a:t>
            </a:r>
          </a:p>
          <a:p>
            <a:pPr algn="ctr"/>
            <a:r>
              <a:rPr lang="en-US" b="1"/>
              <a:t>Tasks will usually be given out on a Friday and then must be in by the following Wednesday to be marked and discussed.</a:t>
            </a:r>
          </a:p>
          <a:p>
            <a:pPr algn="ctr"/>
            <a:r>
              <a:rPr lang="en-US" b="1"/>
              <a:t>Year 3 will complete tasks on TTRS and Spelling Shed, as well as have their reading record checked each week.</a:t>
            </a:r>
          </a:p>
        </p:txBody>
      </p:sp>
    </p:spTree>
    <p:extLst>
      <p:ext uri="{BB962C8B-B14F-4D97-AF65-F5344CB8AC3E}">
        <p14:creationId xmlns:p14="http://schemas.microsoft.com/office/powerpoint/2010/main" val="181039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B34F7-C41C-4C7A-A4F9-3343A6339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School times</a:t>
            </a:r>
            <a:endParaRPr lang="en-US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8DC3E1-E132-27C4-C049-448724921E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512505"/>
              </p:ext>
            </p:extLst>
          </p:nvPr>
        </p:nvGraphicFramePr>
        <p:xfrm>
          <a:off x="1590000" y="2082000"/>
          <a:ext cx="9003474" cy="4345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0271">
                  <a:extLst>
                    <a:ext uri="{9D8B030D-6E8A-4147-A177-3AD203B41FA5}">
                      <a16:colId xmlns:a16="http://schemas.microsoft.com/office/drawing/2014/main" val="3225233082"/>
                    </a:ext>
                  </a:extLst>
                </a:gridCol>
                <a:gridCol w="3863203">
                  <a:extLst>
                    <a:ext uri="{9D8B030D-6E8A-4147-A177-3AD203B41FA5}">
                      <a16:colId xmlns:a16="http://schemas.microsoft.com/office/drawing/2014/main" val="1132088704"/>
                    </a:ext>
                  </a:extLst>
                </a:gridCol>
              </a:tblGrid>
              <a:tr h="400372">
                <a:tc>
                  <a:txBody>
                    <a:bodyPr/>
                    <a:lstStyle/>
                    <a:p>
                      <a:endParaRPr lang="en-US" sz="200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972381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Gates open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8.35am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7596207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Register 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8.45am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2211507"/>
                  </a:ext>
                </a:extLst>
              </a:tr>
              <a:tr h="774915">
                <a:tc>
                  <a:txBody>
                    <a:bodyPr/>
                    <a:lstStyle/>
                    <a:p>
                      <a:pPr algn="l"/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Lessons begin</a:t>
                      </a:r>
                    </a:p>
                    <a:p>
                      <a:pPr lvl="0">
                        <a:buNone/>
                      </a:pPr>
                      <a:r>
                        <a:rPr lang="en-US" sz="2000" b="1" i="0" u="none" strike="noStrike" noProof="0">
                          <a:solidFill>
                            <a:srgbClr val="0070C0"/>
                          </a:solidFill>
                          <a:latin typeface="Corbel"/>
                        </a:rPr>
                        <a:t>maths, spelling and reading in Year groups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8.50am</a:t>
                      </a:r>
                    </a:p>
                    <a:p>
                      <a:pPr lvl="0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5490442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Break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10.45am-11am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207293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English writing lesson in class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11am - 12pm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955894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Lunch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12pm – 12.55pm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6699724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Lessons in classes (foundation subjects)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1pm – 2.45pm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5342250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Collective 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2.45pm - 3.05pm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257360"/>
                  </a:ext>
                </a:extLst>
              </a:tr>
              <a:tr h="38129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End of 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3.10pm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7362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349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92949-919A-C699-15E9-C954EB213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err="1"/>
              <a:t>Behaviour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E0D0CCC-4899-3FED-8497-B013F73983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4259440"/>
              </p:ext>
            </p:extLst>
          </p:nvPr>
        </p:nvGraphicFramePr>
        <p:xfrm>
          <a:off x="468000" y="2256000"/>
          <a:ext cx="11256106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28053">
                  <a:extLst>
                    <a:ext uri="{9D8B030D-6E8A-4147-A177-3AD203B41FA5}">
                      <a16:colId xmlns:a16="http://schemas.microsoft.com/office/drawing/2014/main" val="3815525127"/>
                    </a:ext>
                  </a:extLst>
                </a:gridCol>
                <a:gridCol w="5628053">
                  <a:extLst>
                    <a:ext uri="{9D8B030D-6E8A-4147-A177-3AD203B41FA5}">
                      <a16:colId xmlns:a16="http://schemas.microsoft.com/office/drawing/2014/main" val="14506495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solidFill>
                            <a:srgbClr val="0070C0"/>
                          </a:solidFill>
                        </a:rPr>
                        <a:t>Pro social behaviours are rewarded with: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solidFill>
                            <a:srgbClr val="0070C0"/>
                          </a:solidFill>
                        </a:rPr>
                        <a:t>Consequences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111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Housepoints for house team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Positive / encouraging words from adults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Send to another teacher / SLT to show good work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Positive conversations with parents – in person or by email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Fortnightly, Explorers Club to spend reward time with Deputy Head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Good role models to be play leaders for younger children</a:t>
                      </a:r>
                    </a:p>
                    <a:p>
                      <a:pPr lvl="0" algn="l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Verbal reminder to be pro-social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Verbal warning to amend behaviour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Consequence of reflection form at lunchtime</a:t>
                      </a: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Reflection form sent home for parents to sign</a:t>
                      </a:r>
                    </a:p>
                    <a:p>
                      <a:pPr lvl="0" algn="l">
                        <a:buNone/>
                      </a:pPr>
                      <a:endParaRPr lang="en-US" sz="20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71236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0156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 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0" y="448083"/>
            <a:ext cx="1244260" cy="1180946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355319" y="4365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/>
              <a:t>expectations</a:t>
            </a:r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6EFA8F1-1FA7-7C52-5C13-DDD97007C6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787340"/>
              </p:ext>
            </p:extLst>
          </p:nvPr>
        </p:nvGraphicFramePr>
        <p:xfrm>
          <a:off x="666000" y="2022000"/>
          <a:ext cx="11035841" cy="4468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5841">
                  <a:extLst>
                    <a:ext uri="{9D8B030D-6E8A-4147-A177-3AD203B41FA5}">
                      <a16:colId xmlns:a16="http://schemas.microsoft.com/office/drawing/2014/main" val="3794471035"/>
                    </a:ext>
                  </a:extLst>
                </a:gridCol>
              </a:tblGrid>
              <a:tr h="510285">
                <a:tc>
                  <a:txBody>
                    <a:bodyPr/>
                    <a:lstStyle/>
                    <a:p>
                      <a:endParaRPr lang="en-US" sz="2400" b="1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712558"/>
                  </a:ext>
                </a:extLst>
              </a:tr>
              <a:tr h="3958163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Wear uniform (no trainers, unless P.E.day), long hair tied up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No jewellery, except a watch (no smart watches) and small stud earrings (unless for religious reasons)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'Super Seven' Stationery in a small pencil case (pen, pencil, rubber, sharpener, ruler, scissors and glue stick)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Refillable water bottle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Reading book in school (brought from home or from school library)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Coat in colder weather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If a mobile phone is needed for after school, it must be handed in to the office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</a:rPr>
                        <a:t>All items labelled with 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12839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773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9AD9B7-30BF-05C0-20C4-ED976097A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Dates for your diary</a:t>
            </a: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B06236-7F5B-0B57-3ECD-1B007BE2F0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5769410"/>
              </p:ext>
            </p:extLst>
          </p:nvPr>
        </p:nvGraphicFramePr>
        <p:xfrm>
          <a:off x="658677" y="2008322"/>
          <a:ext cx="10959044" cy="458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7660">
                  <a:extLst>
                    <a:ext uri="{9D8B030D-6E8A-4147-A177-3AD203B41FA5}">
                      <a16:colId xmlns:a16="http://schemas.microsoft.com/office/drawing/2014/main" val="2086850198"/>
                    </a:ext>
                  </a:extLst>
                </a:gridCol>
                <a:gridCol w="3141863">
                  <a:extLst>
                    <a:ext uri="{9D8B030D-6E8A-4147-A177-3AD203B41FA5}">
                      <a16:colId xmlns:a16="http://schemas.microsoft.com/office/drawing/2014/main" val="268977391"/>
                    </a:ext>
                  </a:extLst>
                </a:gridCol>
                <a:gridCol w="1963118">
                  <a:extLst>
                    <a:ext uri="{9D8B030D-6E8A-4147-A177-3AD203B41FA5}">
                      <a16:colId xmlns:a16="http://schemas.microsoft.com/office/drawing/2014/main" val="1292874107"/>
                    </a:ext>
                  </a:extLst>
                </a:gridCol>
                <a:gridCol w="3516403">
                  <a:extLst>
                    <a:ext uri="{9D8B030D-6E8A-4147-A177-3AD203B41FA5}">
                      <a16:colId xmlns:a16="http://schemas.microsoft.com/office/drawing/2014/main" val="129374900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solidFill>
                            <a:srgbClr val="0070C0"/>
                          </a:solidFill>
                        </a:rPr>
                        <a:t>Autumn 1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>
                          <a:solidFill>
                            <a:srgbClr val="0070C0"/>
                          </a:solidFill>
                        </a:rPr>
                        <a:t>Autumn 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672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Wed 9th – Fri 11th Sept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Year 5 Bushcraft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Fri 27th and Mon 30th Nov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Well-being days – school closed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8727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14th – 18th Sept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Year 6 PGL residential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Mon 7th Dec 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Year 3 and 4 Carol Service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3489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Tues 6th Oct - 9.30am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Harvest Festival at Church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Mon 14th Dec 5.30pm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Year 5 and 6 Carol Service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71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Tues 20th Oct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Individual photos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Tues 15th Dec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Christmas Panto trip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35753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Wed 21st Oct - 3.30pm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Parent Consultations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Wed 16th Dec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Christmas Lunch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9887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Fri 24th Oct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70C0"/>
                          </a:solidFill>
                        </a:rPr>
                        <a:t>INSET Day and Parent Consultations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>
                    <a:lnB w="1270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rgbClr val="0070C0"/>
                        </a:solidFill>
                      </a:endParaRPr>
                    </a:p>
                  </a:txBody>
                  <a:tcPr>
                    <a:lnB w="1270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7993957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b="1">
                        <a:solidFill>
                          <a:srgbClr val="0070C0"/>
                        </a:solidFill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b="1">
                          <a:solidFill>
                            <a:srgbClr val="0070C0"/>
                          </a:solidFill>
                        </a:rPr>
                        <a:t>Please note that the closing date for secondary school applications (Year 6) is in half term.</a:t>
                      </a:r>
                    </a:p>
                    <a:p>
                      <a:pPr lvl="0" algn="ctr">
                        <a:buNone/>
                      </a:pPr>
                      <a:endParaRPr lang="en-GB" b="1">
                        <a:solidFill>
                          <a:srgbClr val="0070C0"/>
                        </a:solidFill>
                      </a:endParaRP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163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601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B96D1-7135-464A-98BF-31FBEA8CE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communication process</a:t>
            </a:r>
            <a:endParaRPr lang="en-GB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1D33E6-7D27-914C-A99F-369B3311383E}"/>
              </a:ext>
            </a:extLst>
          </p:cNvPr>
          <p:cNvSpPr/>
          <p:nvPr/>
        </p:nvSpPr>
        <p:spPr>
          <a:xfrm>
            <a:off x="637951" y="2169039"/>
            <a:ext cx="2340000" cy="115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/>
              <a:t>Class Teacher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8319E8F-415F-114C-8EDF-08E61FD7FF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0387" y="3635295"/>
            <a:ext cx="2340000" cy="12228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indent="0" algn="ctr">
              <a:buNone/>
            </a:pPr>
            <a:r>
              <a:rPr lang="en-GB" b="1"/>
              <a:t>Deputy Headteacher</a:t>
            </a:r>
          </a:p>
          <a:p>
            <a:pPr marL="0" indent="0" algn="ctr">
              <a:buNone/>
            </a:pPr>
            <a:r>
              <a:rPr lang="en-GB" b="1"/>
              <a:t>(Mrs Pontet)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A6DF1B3C-3A41-BC4A-B147-BD363D625437}"/>
              </a:ext>
            </a:extLst>
          </p:cNvPr>
          <p:cNvSpPr/>
          <p:nvPr/>
        </p:nvSpPr>
        <p:spPr>
          <a:xfrm>
            <a:off x="2608822" y="5235398"/>
            <a:ext cx="2340000" cy="12228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/>
              <a:t>Executive Headteacher</a:t>
            </a:r>
          </a:p>
          <a:p>
            <a:pPr algn="ctr"/>
            <a:r>
              <a:rPr lang="en-GB" sz="2200" b="1"/>
              <a:t>(Ms O’Byrne)</a:t>
            </a:r>
          </a:p>
        </p:txBody>
      </p:sp>
      <p:sp>
        <p:nvSpPr>
          <p:cNvPr id="9" name="Bent Up Arrow 8">
            <a:extLst>
              <a:ext uri="{FF2B5EF4-FFF2-40B4-BE49-F238E27FC236}">
                <a16:creationId xmlns:a16="http://schemas.microsoft.com/office/drawing/2014/main" id="{B94E04FB-28CB-9142-808A-CFCBB2D1390A}"/>
              </a:ext>
            </a:extLst>
          </p:cNvPr>
          <p:cNvSpPr/>
          <p:nvPr/>
        </p:nvSpPr>
        <p:spPr>
          <a:xfrm rot="5400000">
            <a:off x="730974" y="3484201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ent Up Arrow 9">
            <a:extLst>
              <a:ext uri="{FF2B5EF4-FFF2-40B4-BE49-F238E27FC236}">
                <a16:creationId xmlns:a16="http://schemas.microsoft.com/office/drawing/2014/main" id="{5061ABC5-20FA-3D42-B1A3-7CE86689FA80}"/>
              </a:ext>
            </a:extLst>
          </p:cNvPr>
          <p:cNvSpPr/>
          <p:nvPr/>
        </p:nvSpPr>
        <p:spPr>
          <a:xfrm rot="5400000">
            <a:off x="1727666" y="5086150"/>
            <a:ext cx="850392" cy="73152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39AA56-F5FC-424E-8E37-5AF58ACB9A52}"/>
              </a:ext>
            </a:extLst>
          </p:cNvPr>
          <p:cNvSpPr txBox="1"/>
          <p:nvPr/>
        </p:nvSpPr>
        <p:spPr>
          <a:xfrm>
            <a:off x="5314027" y="2022196"/>
            <a:ext cx="6773786" cy="144655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200"/>
              <a:t>Speak to class teacher at end of day collection if it is a brief message. </a:t>
            </a:r>
            <a:endParaRPr lang="en-US"/>
          </a:p>
          <a:p>
            <a:r>
              <a:rPr lang="en-GB" sz="2200"/>
              <a:t>If you need further discussion, please ask for an appointment via the office.</a:t>
            </a:r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568242-263A-B34E-8CCB-AE591A155183}"/>
              </a:ext>
            </a:extLst>
          </p:cNvPr>
          <p:cNvSpPr txBox="1"/>
          <p:nvPr/>
        </p:nvSpPr>
        <p:spPr>
          <a:xfrm>
            <a:off x="5314027" y="3874572"/>
            <a:ext cx="57951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/>
              <a:t>Email to arrange this appointment via the office.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73DD49-DFE9-8341-9EF5-C0F8FABC2635}"/>
              </a:ext>
            </a:extLst>
          </p:cNvPr>
          <p:cNvSpPr txBox="1"/>
          <p:nvPr/>
        </p:nvSpPr>
        <p:spPr>
          <a:xfrm>
            <a:off x="5314027" y="5525062"/>
            <a:ext cx="579517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/>
              <a:t>Email to arrange this appointment via the office.</a:t>
            </a:r>
          </a:p>
        </p:txBody>
      </p:sp>
    </p:spTree>
    <p:extLst>
      <p:ext uri="{BB962C8B-B14F-4D97-AF65-F5344CB8AC3E}">
        <p14:creationId xmlns:p14="http://schemas.microsoft.com/office/powerpoint/2010/main" val="1842619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b="1"/>
              <a:t>ROBERT PIGGOTT C.E. JUNIOR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680" y="4452099"/>
            <a:ext cx="2326005" cy="2207647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92" y="2565844"/>
            <a:ext cx="890319" cy="82424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479" y="2489872"/>
            <a:ext cx="1024264" cy="92727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Picture 6" descr="http://t2.gstatic.com/images?q=tbn:xS7mcm6QtpP6XM:http://www.schooljotter.com/imagefolders/hart/healthy-school-logo_400.jpg">
            <a:hlinkClick r:id="rId5"/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611" y="2693089"/>
            <a:ext cx="1396035" cy="697003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802" y="2846832"/>
            <a:ext cx="1693634" cy="51042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9" name="Picture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265" y="2616231"/>
            <a:ext cx="1917700" cy="71437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Picture 9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6965" y="2786941"/>
            <a:ext cx="1672536" cy="630210"/>
          </a:xfrm>
          <a:prstGeom prst="rect">
            <a:avLst/>
          </a:prstGeom>
          <a:noFill/>
        </p:spPr>
      </p:pic>
      <p:pic>
        <p:nvPicPr>
          <p:cNvPr id="12" name="Picture 11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5" r="21173"/>
          <a:stretch/>
        </p:blipFill>
        <p:spPr bwMode="auto">
          <a:xfrm>
            <a:off x="6825701" y="2452050"/>
            <a:ext cx="1236474" cy="119267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ubtitle 2"/>
          <p:cNvSpPr txBox="1">
            <a:spLocks/>
          </p:cNvSpPr>
          <p:nvPr/>
        </p:nvSpPr>
        <p:spPr>
          <a:xfrm>
            <a:off x="1524000" y="737704"/>
            <a:ext cx="9144000" cy="13092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/>
              <a:t>If you have any questions please come and speak to us.</a:t>
            </a:r>
            <a:endParaRPr lang="en-US" sz="4000">
              <a:solidFill>
                <a:srgbClr val="000000"/>
              </a:solidFill>
            </a:endParaRPr>
          </a:p>
          <a:p>
            <a:endParaRPr lang="en-US" sz="4000" b="1"/>
          </a:p>
        </p:txBody>
      </p:sp>
    </p:spTree>
    <p:extLst>
      <p:ext uri="{BB962C8B-B14F-4D97-AF65-F5344CB8AC3E}">
        <p14:creationId xmlns:p14="http://schemas.microsoft.com/office/powerpoint/2010/main" val="83656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7100C786AD32641830B0B9A123C5D70" ma:contentTypeVersion="19" ma:contentTypeDescription="Create a new document." ma:contentTypeScope="" ma:versionID="2cbff46d35129178f719415342c384ba">
  <xsd:schema xmlns:xsd="http://www.w3.org/2001/XMLSchema" xmlns:xs="http://www.w3.org/2001/XMLSchema" xmlns:p="http://schemas.microsoft.com/office/2006/metadata/properties" xmlns:ns2="b73427a9-66b3-4875-8434-083dd4c00939" xmlns:ns3="6bb97509-7872-408f-a3f4-1381680c1706" targetNamespace="http://schemas.microsoft.com/office/2006/metadata/properties" ma:root="true" ma:fieldsID="1004396afd9d021c3eb1841014f46a10" ns2:_="" ns3:_="">
    <xsd:import namespace="b73427a9-66b3-4875-8434-083dd4c00939"/>
    <xsd:import namespace="6bb97509-7872-408f-a3f4-1381680c170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3427a9-66b3-4875-8434-083dd4c009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3366f62-2e19-4084-8412-e01f4251e60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b97509-7872-408f-a3f4-1381680c170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acbdf7b-5448-43c9-a78d-ba96ec4f239f}" ma:internalName="TaxCatchAll" ma:showField="CatchAllData" ma:web="6bb97509-7872-408f-a3f4-1381680c170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6bb97509-7872-408f-a3f4-1381680c1706">
      <UserInfo>
        <DisplayName>Elaine Hughes</DisplayName>
        <AccountId>45</AccountId>
        <AccountType/>
      </UserInfo>
      <UserInfo>
        <DisplayName>Vanessa O Byrne</DisplayName>
        <AccountId>64</AccountId>
        <AccountType/>
      </UserInfo>
      <UserInfo>
        <DisplayName>Sarah Pontet</DisplayName>
        <AccountId>74</AccountId>
        <AccountType/>
      </UserInfo>
    </SharedWithUsers>
    <lcf76f155ced4ddcb4097134ff3c332f xmlns="b73427a9-66b3-4875-8434-083dd4c00939">
      <Terms xmlns="http://schemas.microsoft.com/office/infopath/2007/PartnerControls"/>
    </lcf76f155ced4ddcb4097134ff3c332f>
    <TaxCatchAll xmlns="6bb97509-7872-408f-a3f4-1381680c1706" xsi:nil="true"/>
  </documentManagement>
</p:properties>
</file>

<file path=customXml/itemProps1.xml><?xml version="1.0" encoding="utf-8"?>
<ds:datastoreItem xmlns:ds="http://schemas.openxmlformats.org/officeDocument/2006/customXml" ds:itemID="{CB6E49FF-8170-463E-8BEE-8362575D5E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9A06D7C-0E1C-4C26-8B51-AC630E8BAC62}">
  <ds:schemaRefs>
    <ds:schemaRef ds:uri="6bb97509-7872-408f-a3f4-1381680c1706"/>
    <ds:schemaRef ds:uri="b73427a9-66b3-4875-8434-083dd4c0093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57E7723-6F09-4130-93BD-4DEA0A2F8017}">
  <ds:schemaRefs>
    <ds:schemaRef ds:uri="6bb97509-7872-408f-a3f4-1381680c1706"/>
    <ds:schemaRef ds:uri="b73427a9-66b3-4875-8434-083dd4c00939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Banded</vt:lpstr>
      <vt:lpstr>Welcome event 2026 - 2027</vt:lpstr>
      <vt:lpstr>Our Values and vision</vt:lpstr>
      <vt:lpstr> </vt:lpstr>
      <vt:lpstr>Safeguarding</vt:lpstr>
      <vt:lpstr> Class structure</vt:lpstr>
      <vt:lpstr>ENGLISH</vt:lpstr>
      <vt:lpstr> </vt:lpstr>
      <vt:lpstr>School times</vt:lpstr>
      <vt:lpstr>Behaviour</vt:lpstr>
      <vt:lpstr> </vt:lpstr>
      <vt:lpstr>Dates for your diary</vt:lpstr>
      <vt:lpstr>communication process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Robert Piggott C.E.  Junior School</dc:title>
  <dc:creator>Stuart Bevan</dc:creator>
  <cp:revision>5</cp:revision>
  <dcterms:created xsi:type="dcterms:W3CDTF">2016-01-06T16:22:41Z</dcterms:created>
  <dcterms:modified xsi:type="dcterms:W3CDTF">2026-10-13T08:15:06Z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0x010100D7100C786AD32641830B0B9A123C5D70</vt:lpwstr>
  </property>
  <property fmtid="{D5CDD505-2E9C-101B-9397-08002B2CF9AE}" pid="3" name="Order">
    <vt:r8>128800</vt:r8>
  </property>
  <property fmtid="{D5CDD505-2E9C-101B-9397-08002B2CF9AE}" pid="4" name="MediaServiceImageTags">
    <vt:lpwstr/>
  </property>
</Properties>
</file>